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2"/>
  </p:sldMasterIdLst>
  <p:notesMasterIdLst>
    <p:notesMasterId r:id="rId65"/>
  </p:notesMasterIdLst>
  <p:handoutMasterIdLst>
    <p:handoutMasterId r:id="rId66"/>
  </p:handoutMasterIdLst>
  <p:sldIdLst>
    <p:sldId id="256" r:id="rId3"/>
    <p:sldId id="302" r:id="rId4"/>
    <p:sldId id="301" r:id="rId5"/>
    <p:sldId id="303" r:id="rId6"/>
    <p:sldId id="304" r:id="rId7"/>
    <p:sldId id="257" r:id="rId8"/>
    <p:sldId id="262" r:id="rId9"/>
    <p:sldId id="264" r:id="rId10"/>
    <p:sldId id="265" r:id="rId11"/>
    <p:sldId id="299" r:id="rId12"/>
    <p:sldId id="266" r:id="rId13"/>
    <p:sldId id="268" r:id="rId14"/>
    <p:sldId id="269" r:id="rId15"/>
    <p:sldId id="271" r:id="rId16"/>
    <p:sldId id="307" r:id="rId17"/>
    <p:sldId id="282" r:id="rId18"/>
    <p:sldId id="270" r:id="rId19"/>
    <p:sldId id="267" r:id="rId20"/>
    <p:sldId id="278" r:id="rId21"/>
    <p:sldId id="276" r:id="rId22"/>
    <p:sldId id="308" r:id="rId23"/>
    <p:sldId id="272" r:id="rId24"/>
    <p:sldId id="288" r:id="rId25"/>
    <p:sldId id="310" r:id="rId26"/>
    <p:sldId id="311" r:id="rId27"/>
    <p:sldId id="312" r:id="rId28"/>
    <p:sldId id="289" r:id="rId29"/>
    <p:sldId id="313" r:id="rId30"/>
    <p:sldId id="322" r:id="rId31"/>
    <p:sldId id="364" r:id="rId32"/>
    <p:sldId id="323" r:id="rId33"/>
    <p:sldId id="365" r:id="rId34"/>
    <p:sldId id="366" r:id="rId35"/>
    <p:sldId id="367" r:id="rId36"/>
    <p:sldId id="353" r:id="rId37"/>
    <p:sldId id="368" r:id="rId38"/>
    <p:sldId id="356" r:id="rId39"/>
    <p:sldId id="357" r:id="rId40"/>
    <p:sldId id="369" r:id="rId41"/>
    <p:sldId id="314" r:id="rId42"/>
    <p:sldId id="315" r:id="rId43"/>
    <p:sldId id="316" r:id="rId44"/>
    <p:sldId id="317" r:id="rId45"/>
    <p:sldId id="370" r:id="rId46"/>
    <p:sldId id="327" r:id="rId47"/>
    <p:sldId id="320" r:id="rId48"/>
    <p:sldId id="328" r:id="rId49"/>
    <p:sldId id="330" r:id="rId50"/>
    <p:sldId id="334" r:id="rId51"/>
    <p:sldId id="358" r:id="rId52"/>
    <p:sldId id="338" r:id="rId53"/>
    <p:sldId id="335" r:id="rId54"/>
    <p:sldId id="337" r:id="rId55"/>
    <p:sldId id="339" r:id="rId56"/>
    <p:sldId id="343" r:id="rId57"/>
    <p:sldId id="362" r:id="rId58"/>
    <p:sldId id="347" r:id="rId59"/>
    <p:sldId id="349" r:id="rId60"/>
    <p:sldId id="348" r:id="rId61"/>
    <p:sldId id="345" r:id="rId62"/>
    <p:sldId id="346" r:id="rId63"/>
    <p:sldId id="352"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4FD"/>
    <a:srgbClr val="D4EFFC"/>
    <a:srgbClr val="6DD0F6"/>
    <a:srgbClr val="70AD47"/>
    <a:srgbClr val="FFC30D"/>
    <a:srgbClr val="45B451"/>
    <a:srgbClr val="66CDF5"/>
    <a:srgbClr val="43AFC0"/>
    <a:srgbClr val="3A91CE"/>
    <a:srgbClr val="DEE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4215" autoAdjust="0"/>
  </p:normalViewPr>
  <p:slideViewPr>
    <p:cSldViewPr snapToGrid="0">
      <p:cViewPr varScale="1">
        <p:scale>
          <a:sx n="91" d="100"/>
          <a:sy n="91" d="100"/>
        </p:scale>
        <p:origin x="878" y="53"/>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52" d="100"/>
          <a:sy n="52" d="100"/>
        </p:scale>
        <p:origin x="2680"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71" Type="http://schemas.microsoft.com/office/2016/11/relationships/changesInfo" Target="changesInfos/changesInfo1.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hya Mohammad Garout" userId="48478b39-db74-4b02-9727-4fe8f71c1945" providerId="ADAL" clId="{E27F0B73-092F-4360-866D-23AA2971D516}"/>
    <pc:docChg chg="modSld modMainMaster">
      <pc:chgData name="Yahya Mohammad Garout" userId="48478b39-db74-4b02-9727-4fe8f71c1945" providerId="ADAL" clId="{E27F0B73-092F-4360-866D-23AA2971D516}" dt="2022-09-24T09:48:26.689" v="1" actId="20577"/>
      <pc:docMkLst>
        <pc:docMk/>
      </pc:docMkLst>
      <pc:sldChg chg="modSp mod">
        <pc:chgData name="Yahya Mohammad Garout" userId="48478b39-db74-4b02-9727-4fe8f71c1945" providerId="ADAL" clId="{E27F0B73-092F-4360-866D-23AA2971D516}" dt="2022-09-24T09:47:37.819" v="0" actId="20577"/>
        <pc:sldMkLst>
          <pc:docMk/>
          <pc:sldMk cId="4018809495" sldId="256"/>
        </pc:sldMkLst>
        <pc:spChg chg="mod">
          <ac:chgData name="Yahya Mohammad Garout" userId="48478b39-db74-4b02-9727-4fe8f71c1945" providerId="ADAL" clId="{E27F0B73-092F-4360-866D-23AA2971D516}" dt="2022-09-24T09:47:37.819" v="0" actId="20577"/>
          <ac:spMkLst>
            <pc:docMk/>
            <pc:sldMk cId="4018809495" sldId="256"/>
            <ac:spMk id="2" creationId="{00000000-0000-0000-0000-000000000000}"/>
          </ac:spMkLst>
        </pc:spChg>
      </pc:sldChg>
      <pc:sldMasterChg chg="modSldLayout">
        <pc:chgData name="Yahya Mohammad Garout" userId="48478b39-db74-4b02-9727-4fe8f71c1945" providerId="ADAL" clId="{E27F0B73-092F-4360-866D-23AA2971D516}" dt="2022-09-24T09:48:26.689" v="1" actId="20577"/>
        <pc:sldMasterMkLst>
          <pc:docMk/>
          <pc:sldMasterMk cId="2412370999" sldId="2147483660"/>
        </pc:sldMasterMkLst>
        <pc:sldLayoutChg chg="modSp mod">
          <pc:chgData name="Yahya Mohammad Garout" userId="48478b39-db74-4b02-9727-4fe8f71c1945" providerId="ADAL" clId="{E27F0B73-092F-4360-866D-23AA2971D516}" dt="2022-09-24T09:48:26.689" v="1" actId="20577"/>
          <pc:sldLayoutMkLst>
            <pc:docMk/>
            <pc:sldMasterMk cId="2412370999" sldId="2147483660"/>
            <pc:sldLayoutMk cId="515385759" sldId="2147483662"/>
          </pc:sldLayoutMkLst>
          <pc:spChg chg="mod">
            <ac:chgData name="Yahya Mohammad Garout" userId="48478b39-db74-4b02-9727-4fe8f71c1945" providerId="ADAL" clId="{E27F0B73-092F-4360-866D-23AA2971D516}" dt="2022-09-24T09:48:26.689" v="1" actId="20577"/>
            <ac:spMkLst>
              <pc:docMk/>
              <pc:sldMasterMk cId="2412370999" sldId="2147483660"/>
              <pc:sldLayoutMk cId="515385759" sldId="2147483662"/>
              <ac:spMk id="17"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E9ECB-DCDB-49F0-A37A-9662C67BB324}" type="datetimeFigureOut">
              <a:rPr lang="en-US" smtClean="0"/>
              <a:t>9/24/2022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230744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DD6DB9-22E3-44DB-937B-E0968F646ED9}" type="datetimeFigureOut">
              <a:rPr lang="en-US" smtClean="0"/>
              <a:t>9/24/2022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DE6E4C-9EFA-43D4-A466-27E605DE36D5}" type="slidenum">
              <a:rPr lang="en-US" smtClean="0"/>
              <a:t>‹#›</a:t>
            </a:fld>
            <a:endParaRPr lang="en-US"/>
          </a:p>
        </p:txBody>
      </p:sp>
    </p:spTree>
    <p:extLst>
      <p:ext uri="{BB962C8B-B14F-4D97-AF65-F5344CB8AC3E}">
        <p14:creationId xmlns:p14="http://schemas.microsoft.com/office/powerpoint/2010/main" val="2419288479"/>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1</a:t>
            </a:fld>
            <a:endParaRPr lang="en-US"/>
          </a:p>
        </p:txBody>
      </p:sp>
    </p:spTree>
    <p:extLst>
      <p:ext uri="{BB962C8B-B14F-4D97-AF65-F5344CB8AC3E}">
        <p14:creationId xmlns:p14="http://schemas.microsoft.com/office/powerpoint/2010/main" val="301599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10</a:t>
            </a:fld>
            <a:endParaRPr lang="en-US"/>
          </a:p>
        </p:txBody>
      </p:sp>
    </p:spTree>
    <p:extLst>
      <p:ext uri="{BB962C8B-B14F-4D97-AF65-F5344CB8AC3E}">
        <p14:creationId xmlns:p14="http://schemas.microsoft.com/office/powerpoint/2010/main" val="1890980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11</a:t>
            </a:fld>
            <a:endParaRPr lang="en-US"/>
          </a:p>
        </p:txBody>
      </p:sp>
    </p:spTree>
    <p:extLst>
      <p:ext uri="{BB962C8B-B14F-4D97-AF65-F5344CB8AC3E}">
        <p14:creationId xmlns:p14="http://schemas.microsoft.com/office/powerpoint/2010/main" val="848704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constructor in the abstract class is defined as protected because it is used only by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subclasses. When you create an instance of a concrete subclass, its superclass’s constructor 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invoked to initialize data fields defined in the superclass.</a:t>
            </a:r>
            <a:r>
              <a:rPr lang="en-US" dirty="0"/>
              <a:t> </a:t>
            </a:r>
            <a:br>
              <a:rPr lang="en-US" dirty="0"/>
            </a:br>
            <a:endParaRPr lang="en-US" dirty="0"/>
          </a:p>
          <a:p>
            <a:endParaRPr lang="en-US" dirty="0"/>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GeometricObject </a:t>
            </a:r>
            <a:r>
              <a:rPr lang="en-US" sz="1200" b="0" i="0" kern="1200" dirty="0">
                <a:solidFill>
                  <a:schemeClr val="tx1"/>
                </a:solidFill>
                <a:effectLst/>
                <a:latin typeface="+mn-lt"/>
                <a:ea typeface="+mn-ea"/>
                <a:cs typeface="+mn-cs"/>
              </a:rPr>
              <a:t>abstract class defines the common features (data and methods) for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geometric objects and provides appropriate constructors.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Because you don’t know how to</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compute areas and perimeters of geometric objects, </a:t>
            </a:r>
            <a:r>
              <a:rPr lang="en-US" sz="1200" b="1" i="0" kern="1200" dirty="0" err="1">
                <a:solidFill>
                  <a:schemeClr val="tx1"/>
                </a:solidFill>
                <a:effectLst/>
                <a:latin typeface="+mn-lt"/>
                <a:ea typeface="+mn-ea"/>
                <a:cs typeface="+mn-cs"/>
              </a:rPr>
              <a:t>getArea</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 </a:t>
            </a:r>
            <a:r>
              <a:rPr lang="en-US" sz="1200" b="1" i="0" kern="1200" dirty="0" err="1">
                <a:solidFill>
                  <a:schemeClr val="tx1"/>
                </a:solidFill>
                <a:effectLst/>
                <a:latin typeface="+mn-lt"/>
                <a:ea typeface="+mn-ea"/>
                <a:cs typeface="+mn-cs"/>
              </a:rPr>
              <a:t>getPerimeter</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are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defined as abstract methods. </a:t>
            </a:r>
            <a:endParaRPr lang="en-US" dirty="0"/>
          </a:p>
          <a:p>
            <a:endParaRPr lang="en-US" dirty="0"/>
          </a:p>
          <a:p>
            <a:r>
              <a:rPr lang="en-US" sz="1200" b="0" i="0" kern="1200" dirty="0">
                <a:solidFill>
                  <a:schemeClr val="tx1"/>
                </a:solidFill>
                <a:effectLst/>
                <a:latin typeface="+mn-lt"/>
                <a:ea typeface="+mn-ea"/>
                <a:cs typeface="+mn-cs"/>
              </a:rPr>
              <a:t>These methods are implemented in the subclasses</a:t>
            </a:r>
            <a:r>
              <a:rPr lang="en-US" dirty="0"/>
              <a:t> </a:t>
            </a:r>
            <a:br>
              <a:rPr lang="en-US" dirty="0"/>
            </a:br>
            <a:r>
              <a:rPr lang="en-US" sz="1200" b="0" i="0" kern="1200" dirty="0">
                <a:solidFill>
                  <a:schemeClr val="tx1"/>
                </a:solidFill>
                <a:effectLst/>
                <a:latin typeface="+mn-lt"/>
                <a:ea typeface="+mn-ea"/>
                <a:cs typeface="+mn-cs"/>
              </a:rPr>
              <a:t>the computation of </a:t>
            </a:r>
            <a:r>
              <a:rPr lang="en-US" sz="1200" b="1" i="0" kern="1200" dirty="0">
                <a:solidFill>
                  <a:schemeClr val="tx1"/>
                </a:solidFill>
                <a:effectLst/>
                <a:latin typeface="+mn-lt"/>
                <a:ea typeface="+mn-ea"/>
                <a:cs typeface="+mn-cs"/>
              </a:rPr>
              <a:t>area </a:t>
            </a: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perimeter </a:t>
            </a:r>
            <a:r>
              <a:rPr lang="en-US" sz="1200" b="0" i="0" kern="1200" dirty="0">
                <a:solidFill>
                  <a:schemeClr val="tx1"/>
                </a:solidFill>
                <a:effectLst/>
                <a:latin typeface="+mn-lt"/>
                <a:ea typeface="+mn-ea"/>
                <a:cs typeface="+mn-cs"/>
              </a:rPr>
              <a:t>for each of</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these shapes is different, the subclasses should be forced to override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these methods</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12</a:t>
            </a:fld>
            <a:endParaRPr lang="en-US"/>
          </a:p>
        </p:txBody>
      </p:sp>
    </p:spTree>
    <p:extLst>
      <p:ext uri="{BB962C8B-B14F-4D97-AF65-F5344CB8AC3E}">
        <p14:creationId xmlns:p14="http://schemas.microsoft.com/office/powerpoint/2010/main" val="750278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13</a:t>
            </a:fld>
            <a:endParaRPr lang="en-US"/>
          </a:p>
        </p:txBody>
      </p:sp>
    </p:spTree>
    <p:extLst>
      <p:ext uri="{BB962C8B-B14F-4D97-AF65-F5344CB8AC3E}">
        <p14:creationId xmlns:p14="http://schemas.microsoft.com/office/powerpoint/2010/main" val="735716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statements (lines 5–6)</a:t>
            </a:r>
          </a:p>
          <a:p>
            <a:r>
              <a:rPr lang="en-US" dirty="0"/>
              <a:t>GeometricObject geoObject1 = new Circle(5);</a:t>
            </a:r>
          </a:p>
          <a:p>
            <a:r>
              <a:rPr lang="en-US" dirty="0"/>
              <a:t>GeometricObject geoObject2 = new Rectangle(5, 3);</a:t>
            </a:r>
          </a:p>
          <a:p>
            <a:r>
              <a:rPr lang="en-US" dirty="0"/>
              <a:t>create a new circle and rectangle and assign them to the variables geoObject1 and</a:t>
            </a:r>
          </a:p>
          <a:p>
            <a:r>
              <a:rPr lang="en-US" dirty="0"/>
              <a:t>geoObject2. These two variables are of the GeometricObject type</a:t>
            </a:r>
          </a:p>
          <a:p>
            <a:endParaRPr lang="en-US" dirty="0"/>
          </a:p>
          <a:p>
            <a:r>
              <a:rPr lang="en-US" sz="1200" b="0" i="0" kern="1200" dirty="0">
                <a:solidFill>
                  <a:schemeClr val="tx1"/>
                </a:solidFill>
                <a:effectLst/>
                <a:latin typeface="+mn-lt"/>
                <a:ea typeface="+mn-ea"/>
                <a:cs typeface="+mn-cs"/>
              </a:rPr>
              <a:t>when invoking </a:t>
            </a:r>
            <a:r>
              <a:rPr lang="en-US" sz="1200" b="1" i="0" kern="1200" dirty="0" err="1">
                <a:solidFill>
                  <a:schemeClr val="tx1"/>
                </a:solidFill>
                <a:effectLst/>
                <a:latin typeface="+mn-lt"/>
                <a:ea typeface="+mn-ea"/>
                <a:cs typeface="+mn-cs"/>
              </a:rPr>
              <a:t>displayGeometricObject</a:t>
            </a:r>
            <a:r>
              <a:rPr lang="en-US" sz="1200" b="1" i="0" kern="1200" dirty="0">
                <a:solidFill>
                  <a:schemeClr val="tx1"/>
                </a:solidFill>
                <a:effectLst/>
                <a:latin typeface="+mn-lt"/>
                <a:ea typeface="+mn-ea"/>
                <a:cs typeface="+mn-cs"/>
              </a:rPr>
              <a:t>(geoObject1) </a:t>
            </a:r>
            <a:r>
              <a:rPr lang="en-US" sz="1200" b="0" i="0" kern="1200" dirty="0">
                <a:solidFill>
                  <a:schemeClr val="tx1"/>
                </a:solidFill>
                <a:effectLst/>
                <a:latin typeface="+mn-lt"/>
                <a:ea typeface="+mn-ea"/>
                <a:cs typeface="+mn-cs"/>
              </a:rPr>
              <a:t>(line 12), the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methods </a:t>
            </a:r>
            <a:r>
              <a:rPr lang="en-US" sz="1200" b="1" i="0" kern="1200" dirty="0" err="1">
                <a:solidFill>
                  <a:schemeClr val="tx1"/>
                </a:solidFill>
                <a:effectLst/>
                <a:latin typeface="+mn-lt"/>
                <a:ea typeface="+mn-ea"/>
                <a:cs typeface="+mn-cs"/>
              </a:rPr>
              <a:t>getArea</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 </a:t>
            </a:r>
            <a:r>
              <a:rPr lang="en-US" sz="1200" b="1" i="0" kern="1200" dirty="0" err="1">
                <a:solidFill>
                  <a:schemeClr val="tx1"/>
                </a:solidFill>
                <a:effectLst/>
                <a:latin typeface="+mn-lt"/>
                <a:ea typeface="+mn-ea"/>
                <a:cs typeface="+mn-cs"/>
              </a:rPr>
              <a:t>getPerimeter</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defined in the </a:t>
            </a:r>
            <a:r>
              <a:rPr lang="en-US" sz="1200" b="1" i="0" kern="1200" dirty="0">
                <a:solidFill>
                  <a:schemeClr val="tx1"/>
                </a:solidFill>
                <a:effectLst/>
                <a:latin typeface="+mn-lt"/>
                <a:ea typeface="+mn-ea"/>
                <a:cs typeface="+mn-cs"/>
              </a:rPr>
              <a:t>Circle </a:t>
            </a:r>
            <a:r>
              <a:rPr lang="en-US" sz="1200" b="0" i="0" kern="1200" dirty="0">
                <a:solidFill>
                  <a:schemeClr val="tx1"/>
                </a:solidFill>
                <a:effectLst/>
                <a:latin typeface="+mn-lt"/>
                <a:ea typeface="+mn-ea"/>
                <a:cs typeface="+mn-cs"/>
              </a:rPr>
              <a:t>class are used, and when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invoking </a:t>
            </a:r>
            <a:r>
              <a:rPr lang="en-US" sz="1200" b="1" i="0" kern="1200" dirty="0" err="1">
                <a:solidFill>
                  <a:schemeClr val="tx1"/>
                </a:solidFill>
                <a:effectLst/>
                <a:latin typeface="+mn-lt"/>
                <a:ea typeface="+mn-ea"/>
                <a:cs typeface="+mn-cs"/>
              </a:rPr>
              <a:t>displayGeometricObject</a:t>
            </a:r>
            <a:r>
              <a:rPr lang="en-US" sz="1200" b="1" i="0" kern="1200" dirty="0">
                <a:solidFill>
                  <a:schemeClr val="tx1"/>
                </a:solidFill>
                <a:effectLst/>
                <a:latin typeface="+mn-lt"/>
                <a:ea typeface="+mn-ea"/>
                <a:cs typeface="+mn-cs"/>
              </a:rPr>
              <a:t>(geoObject2) </a:t>
            </a:r>
            <a:r>
              <a:rPr lang="en-US" sz="1200" b="0" i="0" kern="1200" dirty="0">
                <a:solidFill>
                  <a:schemeClr val="tx1"/>
                </a:solidFill>
                <a:effectLst/>
                <a:latin typeface="+mn-lt"/>
                <a:ea typeface="+mn-ea"/>
                <a:cs typeface="+mn-cs"/>
              </a:rPr>
              <a:t>(line 15), the methods </a:t>
            </a:r>
            <a:r>
              <a:rPr lang="en-US" sz="1200" b="1" i="0" kern="1200" dirty="0" err="1">
                <a:solidFill>
                  <a:schemeClr val="tx1"/>
                </a:solidFill>
                <a:effectLst/>
                <a:latin typeface="+mn-lt"/>
                <a:ea typeface="+mn-ea"/>
                <a:cs typeface="+mn-cs"/>
              </a:rPr>
              <a:t>getArea</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a:t>
            </a:r>
            <a:br>
              <a:rPr lang="en-US" sz="1200" b="0" i="0" kern="1200" dirty="0">
                <a:solidFill>
                  <a:schemeClr val="tx1"/>
                </a:solidFill>
                <a:effectLst/>
                <a:latin typeface="+mn-lt"/>
                <a:ea typeface="+mn-ea"/>
                <a:cs typeface="+mn-cs"/>
              </a:rPr>
            </a:br>
            <a:r>
              <a:rPr lang="en-US" sz="1200" b="1" i="0" kern="1200" dirty="0" err="1">
                <a:solidFill>
                  <a:schemeClr val="tx1"/>
                </a:solidFill>
                <a:effectLst/>
                <a:latin typeface="+mn-lt"/>
                <a:ea typeface="+mn-ea"/>
                <a:cs typeface="+mn-cs"/>
              </a:rPr>
              <a:t>getPerimeter</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defined in the </a:t>
            </a:r>
            <a:r>
              <a:rPr lang="en-US" sz="1200" b="1" i="0" kern="1200" dirty="0">
                <a:solidFill>
                  <a:schemeClr val="tx1"/>
                </a:solidFill>
                <a:effectLst/>
                <a:latin typeface="+mn-lt"/>
                <a:ea typeface="+mn-ea"/>
                <a:cs typeface="+mn-cs"/>
              </a:rPr>
              <a:t>Rectangle </a:t>
            </a:r>
            <a:r>
              <a:rPr lang="en-US" sz="1200" b="0" i="0" kern="1200" dirty="0">
                <a:solidFill>
                  <a:schemeClr val="tx1"/>
                </a:solidFill>
                <a:effectLst/>
                <a:latin typeface="+mn-lt"/>
                <a:ea typeface="+mn-ea"/>
                <a:cs typeface="+mn-cs"/>
              </a:rPr>
              <a:t>class are used. The JVM dynamically determines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which of these methods to invoke at runtime, depending on the actual object that invokes the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method.</a:t>
            </a:r>
            <a:r>
              <a:rPr lang="en-US" dirty="0"/>
              <a:t> </a:t>
            </a: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14</a:t>
            </a:fld>
            <a:endParaRPr lang="en-US"/>
          </a:p>
        </p:txBody>
      </p:sp>
    </p:spTree>
    <p:extLst>
      <p:ext uri="{BB962C8B-B14F-4D97-AF65-F5344CB8AC3E}">
        <p14:creationId xmlns:p14="http://schemas.microsoft.com/office/powerpoint/2010/main" val="4252772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15</a:t>
            </a:fld>
            <a:endParaRPr lang="en-US"/>
          </a:p>
        </p:txBody>
      </p:sp>
    </p:spTree>
    <p:extLst>
      <p:ext uri="{BB962C8B-B14F-4D97-AF65-F5344CB8AC3E}">
        <p14:creationId xmlns:p14="http://schemas.microsoft.com/office/powerpoint/2010/main" val="2820617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An abstract method is like a placeholder for a method that will</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be fully defined in a descendent class</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16</a:t>
            </a:fld>
            <a:endParaRPr lang="en-US"/>
          </a:p>
        </p:txBody>
      </p:sp>
    </p:spTree>
    <p:extLst>
      <p:ext uri="{BB962C8B-B14F-4D97-AF65-F5344CB8AC3E}">
        <p14:creationId xmlns:p14="http://schemas.microsoft.com/office/powerpoint/2010/main" val="2266988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methods are methods without any implementation</a:t>
            </a:r>
          </a:p>
        </p:txBody>
      </p:sp>
      <p:sp>
        <p:nvSpPr>
          <p:cNvPr id="4" name="Slide Number Placeholder 3"/>
          <p:cNvSpPr>
            <a:spLocks noGrp="1"/>
          </p:cNvSpPr>
          <p:nvPr>
            <p:ph type="sldNum" sz="quarter" idx="10"/>
          </p:nvPr>
        </p:nvSpPr>
        <p:spPr/>
        <p:txBody>
          <a:bodyPr/>
          <a:lstStyle/>
          <a:p>
            <a:fld id="{06DE6E4C-9EFA-43D4-A466-27E605DE36D5}" type="slidenum">
              <a:rPr lang="en-US" smtClean="0"/>
              <a:t>17</a:t>
            </a:fld>
            <a:endParaRPr lang="en-US"/>
          </a:p>
        </p:txBody>
      </p:sp>
    </p:spTree>
    <p:extLst>
      <p:ext uri="{BB962C8B-B14F-4D97-AF65-F5344CB8AC3E}">
        <p14:creationId xmlns:p14="http://schemas.microsoft.com/office/powerpoint/2010/main" val="730015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lang="en-US" altLang="en-US" sz="1200" dirty="0"/>
              <a:t>An abstract class must have the modifier </a:t>
            </a:r>
            <a:r>
              <a:rPr lang="en-US" altLang="en-US" sz="1200" b="1" dirty="0">
                <a:solidFill>
                  <a:srgbClr val="034CA1"/>
                </a:solidFill>
                <a:latin typeface="Courier New" panose="02070309020205020404" pitchFamily="49" charset="0"/>
              </a:rPr>
              <a:t>abstract</a:t>
            </a:r>
            <a:r>
              <a:rPr lang="en-US" altLang="en-US" sz="1200" dirty="0"/>
              <a:t> included in its class heading:</a:t>
            </a:r>
          </a:p>
          <a:p>
            <a:pPr>
              <a:spcBef>
                <a:spcPct val="50000"/>
              </a:spcBef>
            </a:pPr>
            <a:endParaRPr lang="en-US" altLang="en-US" sz="1200" dirty="0">
              <a:cs typeface="Times New Roman" panose="02020603050405020304" pitchFamily="18" charset="0"/>
            </a:endParaRPr>
          </a:p>
          <a:p>
            <a:pPr>
              <a:spcBef>
                <a:spcPct val="50000"/>
              </a:spcBef>
            </a:pPr>
            <a:r>
              <a:rPr lang="en-US" altLang="en-US" sz="1200" dirty="0">
                <a:cs typeface="Times New Roman" panose="02020603050405020304" pitchFamily="18" charset="0"/>
              </a:rPr>
              <a:t>You cannot create an instance from an abstract class using the new operator, but an abstract class can be used as a data type. Therefore, the following statement, which creates an array whose elements are of GeometricObject type, is correct. </a:t>
            </a:r>
          </a:p>
          <a:p>
            <a:pPr>
              <a:spcBef>
                <a:spcPct val="50000"/>
              </a:spcBef>
            </a:pPr>
            <a:r>
              <a:rPr lang="en-US" altLang="en-US" sz="1050" dirty="0">
                <a:cs typeface="Times New Roman" panose="02020603050405020304" pitchFamily="18" charset="0"/>
              </a:rPr>
              <a:t>GeometricObject[] geo = new    GeometricObject[10];</a:t>
            </a:r>
          </a:p>
          <a:p>
            <a:pPr>
              <a:spcBef>
                <a:spcPct val="50000"/>
              </a:spcBef>
            </a:pPr>
            <a:endParaRPr lang="en-US" altLang="en-US" sz="1050" dirty="0">
              <a:cs typeface="Times New Roman" panose="02020603050405020304" pitchFamily="18" charset="0"/>
            </a:endParaRPr>
          </a:p>
          <a:p>
            <a:pPr>
              <a:spcBef>
                <a:spcPct val="50000"/>
              </a:spcBef>
            </a:pPr>
            <a:endParaRPr lang="en-US" altLang="en-US" sz="1050" dirty="0">
              <a:cs typeface="Times New Roman" panose="02020603050405020304" pitchFamily="18" charset="0"/>
            </a:endParaRPr>
          </a:p>
          <a:p>
            <a:pPr marL="0" marR="0" lvl="0" indent="0" algn="l" defTabSz="914400" rtl="0" eaLnBrk="1" fontAlgn="auto" latinLnBrk="0" hangingPunct="1">
              <a:lnSpc>
                <a:spcPct val="100000"/>
              </a:lnSpc>
              <a:spcBef>
                <a:spcPct val="50000"/>
              </a:spcBef>
              <a:spcAft>
                <a:spcPts val="0"/>
              </a:spcAft>
              <a:buClrTx/>
              <a:buSzTx/>
              <a:buFontTx/>
              <a:buNone/>
              <a:tabLst/>
              <a:defRPr/>
            </a:pPr>
            <a:r>
              <a:rPr lang="en-US" altLang="en-US" sz="1050" dirty="0"/>
              <a:t>This makes it possible to plug in an object of any of its descendent classes</a:t>
            </a:r>
          </a:p>
          <a:p>
            <a:pPr>
              <a:spcBef>
                <a:spcPct val="50000"/>
              </a:spcBef>
            </a:pPr>
            <a:endParaRPr lang="en-US" altLang="en-US" sz="1050" dirty="0">
              <a:cs typeface="Times New Roman" panose="02020603050405020304" pitchFamily="18" charset="0"/>
            </a:endParaRPr>
          </a:p>
          <a:p>
            <a:pPr marL="0" marR="0" lvl="0" indent="0" algn="l" defTabSz="914400" rtl="0" eaLnBrk="1" fontAlgn="auto" latinLnBrk="0" hangingPunct="1">
              <a:lnSpc>
                <a:spcPct val="100000"/>
              </a:lnSpc>
              <a:spcBef>
                <a:spcPct val="50000"/>
              </a:spcBef>
              <a:spcAft>
                <a:spcPts val="0"/>
              </a:spcAft>
              <a:buClrTx/>
              <a:buSzTx/>
              <a:buFontTx/>
              <a:buNone/>
              <a:tabLst/>
              <a:defRPr/>
            </a:pPr>
            <a:r>
              <a:rPr lang="en-US" altLang="en-US" sz="1050" dirty="0"/>
              <a:t>It is also fine to use a variable of an abstract class type, as long is it names objects of its concrete descendent classes only</a:t>
            </a:r>
          </a:p>
          <a:p>
            <a:pPr>
              <a:spcBef>
                <a:spcPct val="50000"/>
              </a:spcBef>
            </a:pPr>
            <a:endParaRPr lang="en-US" altLang="en-US" sz="1050" dirty="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18</a:t>
            </a:fld>
            <a:endParaRPr lang="en-US"/>
          </a:p>
        </p:txBody>
      </p:sp>
    </p:spTree>
    <p:extLst>
      <p:ext uri="{BB962C8B-B14F-4D97-AF65-F5344CB8AC3E}">
        <p14:creationId xmlns:p14="http://schemas.microsoft.com/office/powerpoint/2010/main" val="2201824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a:t>An abstract class can have any number of abstract and/or fully defined methods.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A class that has  abstract methods is called a </a:t>
            </a:r>
            <a:r>
              <a:rPr lang="en-US" altLang="en-US" i="1" dirty="0"/>
              <a:t>concrete class</a:t>
            </a:r>
            <a:r>
              <a:rPr lang="en-US" altLang="en-US" i="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i="1" dirty="0"/>
          </a:p>
        </p:txBody>
      </p:sp>
      <p:sp>
        <p:nvSpPr>
          <p:cNvPr id="4" name="Slide Number Placeholder 3"/>
          <p:cNvSpPr>
            <a:spLocks noGrp="1"/>
          </p:cNvSpPr>
          <p:nvPr>
            <p:ph type="sldNum" sz="quarter" idx="10"/>
          </p:nvPr>
        </p:nvSpPr>
        <p:spPr/>
        <p:txBody>
          <a:bodyPr/>
          <a:lstStyle/>
          <a:p>
            <a:fld id="{06DE6E4C-9EFA-43D4-A466-27E605DE36D5}" type="slidenum">
              <a:rPr lang="en-US" smtClean="0"/>
              <a:t>19</a:t>
            </a:fld>
            <a:endParaRPr lang="en-US"/>
          </a:p>
        </p:txBody>
      </p:sp>
    </p:spTree>
    <p:extLst>
      <p:ext uri="{BB962C8B-B14F-4D97-AF65-F5344CB8AC3E}">
        <p14:creationId xmlns:p14="http://schemas.microsoft.com/office/powerpoint/2010/main" val="2917823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altLang="en-US" dirty="0"/>
              <a:t>While it may be useful to discuss Animal in general, in reality an anima must be a cat, dog or a horse.</a:t>
            </a:r>
          </a:p>
          <a:p>
            <a:pPr eaLnBrk="1" hangingPunct="1">
              <a:lnSpc>
                <a:spcPct val="80000"/>
              </a:lnSpc>
            </a:pPr>
            <a:endParaRPr lang="en-US" altLang="en-US" dirty="0"/>
          </a:p>
          <a:p>
            <a:pPr eaLnBrk="1" hangingPunct="1">
              <a:lnSpc>
                <a:spcPct val="80000"/>
              </a:lnSpc>
            </a:pPr>
            <a:r>
              <a:rPr lang="en-US" altLang="en-US" dirty="0"/>
              <a:t>An abstract class can only be used to derive more specialized classes</a:t>
            </a:r>
          </a:p>
          <a:p>
            <a:pPr eaLnBrk="1" hangingPunct="1">
              <a:lnSpc>
                <a:spcPct val="80000"/>
              </a:lnSpc>
            </a:pPr>
            <a:endParaRPr lang="en-US" altLang="en-US" dirty="0"/>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2</a:t>
            </a:fld>
            <a:endParaRPr lang="en-US"/>
          </a:p>
        </p:txBody>
      </p:sp>
    </p:spTree>
    <p:extLst>
      <p:ext uri="{BB962C8B-B14F-4D97-AF65-F5344CB8AC3E}">
        <p14:creationId xmlns:p14="http://schemas.microsoft.com/office/powerpoint/2010/main" val="1815787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An abstract class constructor cannot be used to create an object of the abstract class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a derived class constructor will include an invocation of the abstract class constructor in the form of </a:t>
            </a:r>
            <a:r>
              <a:rPr lang="en-US" altLang="en-US" b="1" dirty="0">
                <a:solidFill>
                  <a:srgbClr val="034CA1"/>
                </a:solidFill>
                <a:latin typeface="Courier New" panose="02070309020205020404" pitchFamily="49" charset="0"/>
              </a:rPr>
              <a:t>super</a:t>
            </a:r>
            <a:endParaRPr lang="en-US" altLang="en-US" dirty="0">
              <a:solidFill>
                <a:srgbClr val="034CA1"/>
              </a:solidFill>
              <a:latin typeface="Courier New" panose="02070309020205020404" pitchFamily="49" charset="0"/>
            </a:endParaRPr>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20</a:t>
            </a:fld>
            <a:endParaRPr lang="en-US"/>
          </a:p>
        </p:txBody>
      </p:sp>
    </p:spTree>
    <p:extLst>
      <p:ext uri="{BB962C8B-B14F-4D97-AF65-F5344CB8AC3E}">
        <p14:creationId xmlns:p14="http://schemas.microsoft.com/office/powerpoint/2010/main" val="2589510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methods are methods without any implementation</a:t>
            </a:r>
          </a:p>
        </p:txBody>
      </p:sp>
      <p:sp>
        <p:nvSpPr>
          <p:cNvPr id="4" name="Slide Number Placeholder 3"/>
          <p:cNvSpPr>
            <a:spLocks noGrp="1"/>
          </p:cNvSpPr>
          <p:nvPr>
            <p:ph type="sldNum" sz="quarter" idx="10"/>
          </p:nvPr>
        </p:nvSpPr>
        <p:spPr/>
        <p:txBody>
          <a:bodyPr/>
          <a:lstStyle/>
          <a:p>
            <a:fld id="{06DE6E4C-9EFA-43D4-A466-27E605DE36D5}" type="slidenum">
              <a:rPr lang="en-US" smtClean="0"/>
              <a:t>21</a:t>
            </a:fld>
            <a:endParaRPr lang="en-US"/>
          </a:p>
        </p:txBody>
      </p:sp>
    </p:spTree>
    <p:extLst>
      <p:ext uri="{BB962C8B-B14F-4D97-AF65-F5344CB8AC3E}">
        <p14:creationId xmlns:p14="http://schemas.microsoft.com/office/powerpoint/2010/main" val="3592794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22</a:t>
            </a:fld>
            <a:endParaRPr lang="en-US"/>
          </a:p>
        </p:txBody>
      </p:sp>
    </p:spTree>
    <p:extLst>
      <p:ext uri="{BB962C8B-B14F-4D97-AF65-F5344CB8AC3E}">
        <p14:creationId xmlns:p14="http://schemas.microsoft.com/office/powerpoint/2010/main" val="2251104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Number </a:t>
            </a:r>
            <a:r>
              <a:rPr lang="en-US" sz="1200" b="0" i="1" kern="1200" dirty="0">
                <a:solidFill>
                  <a:schemeClr val="tx1"/>
                </a:solidFill>
                <a:effectLst/>
                <a:latin typeface="+mn-lt"/>
                <a:ea typeface="+mn-ea"/>
                <a:cs typeface="+mn-cs"/>
              </a:rPr>
              <a:t>is an abstract superclass for numeric wrapper classes</a:t>
            </a:r>
            <a:r>
              <a:rPr lang="en-US" dirty="0"/>
              <a:t> such as Double, Float, Long, Integer, Short, Byte, BigInteger, and BigDecimal.</a:t>
            </a:r>
          </a:p>
          <a:p>
            <a:endParaRPr lang="en-US" dirty="0"/>
          </a:p>
          <a:p>
            <a:r>
              <a:rPr lang="en-US" sz="1200" b="0" i="0" kern="1200" dirty="0">
                <a:solidFill>
                  <a:schemeClr val="tx1"/>
                </a:solidFill>
                <a:effectLst/>
                <a:latin typeface="+mn-lt"/>
                <a:ea typeface="+mn-ea"/>
                <a:cs typeface="+mn-cs"/>
              </a:rPr>
              <a:t>Since the </a:t>
            </a:r>
            <a:r>
              <a:rPr lang="en-US" sz="1200" b="1" i="0" kern="1200" dirty="0" err="1">
                <a:solidFill>
                  <a:schemeClr val="tx1"/>
                </a:solidFill>
                <a:effectLst/>
                <a:latin typeface="+mn-lt"/>
                <a:ea typeface="+mn-ea"/>
                <a:cs typeface="+mn-cs"/>
              </a:rPr>
              <a:t>intValue</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longValue</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floatValue</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and </a:t>
            </a:r>
            <a:r>
              <a:rPr lang="en-US" sz="1200" b="1" i="0" kern="1200" dirty="0" err="1">
                <a:solidFill>
                  <a:schemeClr val="tx1"/>
                </a:solidFill>
                <a:effectLst/>
                <a:latin typeface="+mn-lt"/>
                <a:ea typeface="+mn-ea"/>
                <a:cs typeface="+mn-cs"/>
              </a:rPr>
              <a:t>doubleValue</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methods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cannot be implemented in the </a:t>
            </a:r>
            <a:r>
              <a:rPr lang="en-US" sz="1200" b="1" i="0" kern="1200" dirty="0">
                <a:solidFill>
                  <a:schemeClr val="tx1"/>
                </a:solidFill>
                <a:effectLst/>
                <a:latin typeface="+mn-lt"/>
                <a:ea typeface="+mn-ea"/>
                <a:cs typeface="+mn-cs"/>
              </a:rPr>
              <a:t>Number </a:t>
            </a:r>
            <a:r>
              <a:rPr lang="en-US" sz="1200" b="0" i="0" kern="1200" dirty="0">
                <a:solidFill>
                  <a:schemeClr val="tx1"/>
                </a:solidFill>
                <a:effectLst/>
                <a:latin typeface="+mn-lt"/>
                <a:ea typeface="+mn-ea"/>
                <a:cs typeface="+mn-cs"/>
              </a:rPr>
              <a:t>class, they are defined as abstract methods in the </a:t>
            </a:r>
            <a:r>
              <a:rPr lang="en-US" sz="1200" b="1" i="0" kern="1200" dirty="0">
                <a:solidFill>
                  <a:schemeClr val="tx1"/>
                </a:solidFill>
                <a:effectLst/>
                <a:latin typeface="+mn-lt"/>
                <a:ea typeface="+mn-ea"/>
                <a:cs typeface="+mn-cs"/>
              </a:rPr>
              <a:t>Number</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class.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Number </a:t>
            </a:r>
            <a:r>
              <a:rPr lang="en-US" sz="1200" b="0" i="0" kern="1200" dirty="0">
                <a:solidFill>
                  <a:schemeClr val="tx1"/>
                </a:solidFill>
                <a:effectLst/>
                <a:latin typeface="+mn-lt"/>
                <a:ea typeface="+mn-ea"/>
                <a:cs typeface="+mn-cs"/>
              </a:rPr>
              <a:t>class is therefore an abstract class</a:t>
            </a:r>
            <a:r>
              <a:rPr lang="en-US" dirty="0"/>
              <a:t> </a:t>
            </a:r>
            <a:br>
              <a:rPr lang="en-US" dirty="0"/>
            </a:br>
            <a:br>
              <a:rPr lang="en-US" dirty="0"/>
            </a:br>
            <a:r>
              <a:rPr lang="en-US" sz="1200" b="0" i="0" kern="1200" dirty="0">
                <a:solidFill>
                  <a:schemeClr val="tx1"/>
                </a:solidFill>
                <a:effectLst/>
                <a:latin typeface="+mn-lt"/>
                <a:ea typeface="+mn-ea"/>
                <a:cs typeface="+mn-cs"/>
              </a:rPr>
              <a:t>With </a:t>
            </a:r>
            <a:r>
              <a:rPr lang="en-US" sz="1200" b="1" i="0" kern="1200" dirty="0">
                <a:solidFill>
                  <a:schemeClr val="tx1"/>
                </a:solidFill>
                <a:effectLst/>
                <a:latin typeface="+mn-lt"/>
                <a:ea typeface="+mn-ea"/>
                <a:cs typeface="+mn-cs"/>
              </a:rPr>
              <a:t>Number </a:t>
            </a:r>
            <a:r>
              <a:rPr lang="en-US" sz="1200" b="0" i="0" kern="1200" dirty="0">
                <a:solidFill>
                  <a:schemeClr val="tx1"/>
                </a:solidFill>
                <a:effectLst/>
                <a:latin typeface="+mn-lt"/>
                <a:ea typeface="+mn-ea"/>
                <a:cs typeface="+mn-cs"/>
              </a:rPr>
              <a:t>defined as the superclass for the numeric classes, we can define methods to</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perform common operations for numbers</a:t>
            </a:r>
            <a:r>
              <a:rPr lang="en-US" dirty="0"/>
              <a:t> </a:t>
            </a: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23</a:t>
            </a:fld>
            <a:endParaRPr lang="en-US"/>
          </a:p>
        </p:txBody>
      </p:sp>
    </p:spTree>
    <p:extLst>
      <p:ext uri="{BB962C8B-B14F-4D97-AF65-F5344CB8AC3E}">
        <p14:creationId xmlns:p14="http://schemas.microsoft.com/office/powerpoint/2010/main" val="1946583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24</a:t>
            </a:fld>
            <a:endParaRPr lang="en-US"/>
          </a:p>
        </p:txBody>
      </p:sp>
    </p:spTree>
    <p:extLst>
      <p:ext uri="{BB962C8B-B14F-4D97-AF65-F5344CB8AC3E}">
        <p14:creationId xmlns:p14="http://schemas.microsoft.com/office/powerpoint/2010/main" val="3228977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25</a:t>
            </a:fld>
            <a:endParaRPr lang="en-US"/>
          </a:p>
        </p:txBody>
      </p:sp>
    </p:spTree>
    <p:extLst>
      <p:ext uri="{BB962C8B-B14F-4D97-AF65-F5344CB8AC3E}">
        <p14:creationId xmlns:p14="http://schemas.microsoft.com/office/powerpoint/2010/main" val="3836745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26</a:t>
            </a:fld>
            <a:endParaRPr lang="en-US"/>
          </a:p>
        </p:txBody>
      </p:sp>
    </p:spTree>
    <p:extLst>
      <p:ext uri="{BB962C8B-B14F-4D97-AF65-F5344CB8AC3E}">
        <p14:creationId xmlns:p14="http://schemas.microsoft.com/office/powerpoint/2010/main" val="1146074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27</a:t>
            </a:fld>
            <a:endParaRPr lang="en-US"/>
          </a:p>
        </p:txBody>
      </p:sp>
    </p:spTree>
    <p:extLst>
      <p:ext uri="{BB962C8B-B14F-4D97-AF65-F5344CB8AC3E}">
        <p14:creationId xmlns:p14="http://schemas.microsoft.com/office/powerpoint/2010/main" val="4292210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28</a:t>
            </a:fld>
            <a:endParaRPr lang="en-US"/>
          </a:p>
        </p:txBody>
      </p:sp>
    </p:spTree>
    <p:extLst>
      <p:ext uri="{BB962C8B-B14F-4D97-AF65-F5344CB8AC3E}">
        <p14:creationId xmlns:p14="http://schemas.microsoft.com/office/powerpoint/2010/main" val="24507285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back.</a:t>
            </a:r>
          </a:p>
          <a:p>
            <a:r>
              <a:rPr lang="en-US" sz="1200" kern="1200" dirty="0">
                <a:solidFill>
                  <a:schemeClr val="tx1"/>
                </a:solidFill>
                <a:effectLst/>
                <a:latin typeface="+mn-lt"/>
                <a:ea typeface="+mn-ea"/>
                <a:cs typeface="+mn-cs"/>
              </a:rPr>
              <a:t>In this lecture, let's try to understand about a very important concept in Java programming called Interface.</a:t>
            </a:r>
          </a:p>
          <a:p>
            <a:r>
              <a:rPr lang="en-US" sz="1200" kern="1200" dirty="0">
                <a:solidFill>
                  <a:schemeClr val="tx1"/>
                </a:solidFill>
                <a:effectLst/>
                <a:latin typeface="+mn-lt"/>
                <a:ea typeface="+mn-ea"/>
                <a:cs typeface="+mn-cs"/>
              </a:rPr>
              <a:t>A number of students find it difficult to understand the difference between an abstract class and an interface. Syntactically both of them are almost the same. But from the usage perspective, how they are used, interfaces are very different.</a:t>
            </a:r>
          </a:p>
          <a:p>
            <a:r>
              <a:rPr lang="en-US" sz="1200" kern="1200" dirty="0">
                <a:solidFill>
                  <a:schemeClr val="tx1"/>
                </a:solidFill>
                <a:effectLst/>
                <a:latin typeface="+mn-lt"/>
                <a:ea typeface="+mn-ea"/>
                <a:cs typeface="+mn-cs"/>
              </a:rPr>
              <a:t>So, what we are doing in this step is trying to give you a little bit of thought process in how you can think about interfaces.</a:t>
            </a:r>
          </a:p>
          <a:p>
            <a:r>
              <a:rPr lang="en-US" sz="1200" kern="1200" dirty="0">
                <a:solidFill>
                  <a:schemeClr val="tx1"/>
                </a:solidFill>
                <a:effectLst/>
                <a:latin typeface="+mn-lt"/>
                <a:ea typeface="+mn-ea"/>
                <a:cs typeface="+mn-cs"/>
              </a:rPr>
              <a:t>right. Now, let's look at the picture what you are seeing on the screen right now is a gaming console. Right.</a:t>
            </a:r>
          </a:p>
          <a:p>
            <a:r>
              <a:rPr lang="en-US" sz="1200" kern="1200" dirty="0">
                <a:solidFill>
                  <a:schemeClr val="tx1"/>
                </a:solidFill>
                <a:effectLst/>
                <a:latin typeface="+mn-lt"/>
                <a:ea typeface="+mn-ea"/>
                <a:cs typeface="+mn-cs"/>
              </a:rPr>
              <a:t>So, in there, whatever buttons that are present in here is the interface that is present to the game, right. </a:t>
            </a:r>
          </a:p>
          <a:p>
            <a:r>
              <a:rPr lang="en-US" sz="1200" kern="1200" dirty="0">
                <a:solidFill>
                  <a:schemeClr val="tx1"/>
                </a:solidFill>
                <a:effectLst/>
                <a:latin typeface="+mn-lt"/>
                <a:ea typeface="+mn-ea"/>
                <a:cs typeface="+mn-cs"/>
              </a:rPr>
              <a:t>So, whatever game you're playing would actually implement something for each of these buttons. </a:t>
            </a:r>
          </a:p>
          <a:p>
            <a:r>
              <a:rPr lang="en-US" sz="1200" kern="1200" dirty="0">
                <a:solidFill>
                  <a:schemeClr val="tx1"/>
                </a:solidFill>
                <a:effectLst/>
                <a:latin typeface="+mn-lt"/>
                <a:ea typeface="+mn-ea"/>
                <a:cs typeface="+mn-cs"/>
              </a:rPr>
              <a:t>So, when you press this button, what should happen? That is what the Games would implement.</a:t>
            </a:r>
          </a:p>
          <a:p>
            <a:r>
              <a:rPr lang="en-US" sz="1200" kern="1200" dirty="0">
                <a:solidFill>
                  <a:schemeClr val="tx1"/>
                </a:solidFill>
                <a:effectLst/>
                <a:latin typeface="+mn-lt"/>
                <a:ea typeface="+mn-ea"/>
                <a:cs typeface="+mn-cs"/>
              </a:rPr>
              <a:t>Let's say you are playing a Mario game or a Chess game, these games provide implementations to the different things which are present on this interface. </a:t>
            </a:r>
          </a:p>
          <a:p>
            <a:r>
              <a:rPr lang="en-US" sz="1200" kern="1200" dirty="0">
                <a:solidFill>
                  <a:schemeClr val="tx1"/>
                </a:solidFill>
                <a:effectLst/>
                <a:latin typeface="+mn-lt"/>
                <a:ea typeface="+mn-ea"/>
                <a:cs typeface="+mn-cs"/>
              </a:rPr>
              <a:t>And that's exactly how you would need to start thinking about interfaces in Java or for that matter.</a:t>
            </a:r>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29</a:t>
            </a:fld>
            <a:endParaRPr lang="en-US"/>
          </a:p>
        </p:txBody>
      </p:sp>
    </p:spTree>
    <p:extLst>
      <p:ext uri="{BB962C8B-B14F-4D97-AF65-F5344CB8AC3E}">
        <p14:creationId xmlns:p14="http://schemas.microsoft.com/office/powerpoint/2010/main" val="2635080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altLang="en-US" dirty="0"/>
              <a:t>While it may be useful to discuss Animal in general, in reality an anima must be a cat, dog or a horse.</a:t>
            </a:r>
          </a:p>
          <a:p>
            <a:pPr eaLnBrk="1" hangingPunct="1">
              <a:lnSpc>
                <a:spcPct val="80000"/>
              </a:lnSpc>
            </a:pPr>
            <a:endParaRPr lang="en-US" altLang="en-US" dirty="0"/>
          </a:p>
          <a:p>
            <a:pPr eaLnBrk="1" hangingPunct="1">
              <a:lnSpc>
                <a:spcPct val="80000"/>
              </a:lnSpc>
            </a:pPr>
            <a:r>
              <a:rPr lang="en-US" altLang="en-US" dirty="0"/>
              <a:t>An abstract class can only be used to derive more specialized classes</a:t>
            </a:r>
          </a:p>
          <a:p>
            <a:pPr eaLnBrk="1" hangingPunct="1">
              <a:lnSpc>
                <a:spcPct val="80000"/>
              </a:lnSpc>
            </a:pPr>
            <a:endParaRPr lang="en-US" altLang="en-US" dirty="0"/>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a:t>
            </a:fld>
            <a:endParaRPr lang="en-US"/>
          </a:p>
        </p:txBody>
      </p:sp>
    </p:spTree>
    <p:extLst>
      <p:ext uri="{BB962C8B-B14F-4D97-AF65-F5344CB8AC3E}">
        <p14:creationId xmlns:p14="http://schemas.microsoft.com/office/powerpoint/2010/main" val="41271956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30</a:t>
            </a:fld>
            <a:endParaRPr lang="en-US"/>
          </a:p>
        </p:txBody>
      </p:sp>
    </p:spTree>
    <p:extLst>
      <p:ext uri="{BB962C8B-B14F-4D97-AF65-F5344CB8AC3E}">
        <p14:creationId xmlns:p14="http://schemas.microsoft.com/office/powerpoint/2010/main" val="76524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1.Assume that A and B are </a:t>
            </a:r>
            <a:r>
              <a:rPr lang="en-US" sz="1200" b="1" i="0" kern="1200" dirty="0">
                <a:solidFill>
                  <a:schemeClr val="tx1"/>
                </a:solidFill>
                <a:effectLst/>
                <a:latin typeface="+mn-lt"/>
                <a:ea typeface="+mn-ea"/>
                <a:cs typeface="+mn-cs"/>
              </a:rPr>
              <a:t>overriding</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 inherited method and they provide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their own implementation.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Now C inherits from both A and B</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doing multiple inheritance. C should inherit that overridden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method.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which overridden method will</a:t>
            </a:r>
            <a:r>
              <a:rPr lang="en-US" sz="1200" b="0" i="0" kern="1200" baseline="0" dirty="0">
                <a:solidFill>
                  <a:schemeClr val="tx1"/>
                </a:solidFill>
                <a:effectLst/>
                <a:latin typeface="+mn-lt"/>
                <a:ea typeface="+mn-ea"/>
                <a:cs typeface="+mn-cs"/>
              </a:rPr>
              <a:t> be used?</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31</a:t>
            </a:fld>
            <a:endParaRPr lang="en-US"/>
          </a:p>
        </p:txBody>
      </p:sp>
    </p:spTree>
    <p:extLst>
      <p:ext uri="{BB962C8B-B14F-4D97-AF65-F5344CB8AC3E}">
        <p14:creationId xmlns:p14="http://schemas.microsoft.com/office/powerpoint/2010/main" val="3513639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32</a:t>
            </a:fld>
            <a:endParaRPr lang="en-US"/>
          </a:p>
        </p:txBody>
      </p:sp>
    </p:spTree>
    <p:extLst>
      <p:ext uri="{BB962C8B-B14F-4D97-AF65-F5344CB8AC3E}">
        <p14:creationId xmlns:p14="http://schemas.microsoft.com/office/powerpoint/2010/main" val="1087377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33</a:t>
            </a:fld>
            <a:endParaRPr lang="en-US"/>
          </a:p>
        </p:txBody>
      </p:sp>
    </p:spTree>
    <p:extLst>
      <p:ext uri="{BB962C8B-B14F-4D97-AF65-F5344CB8AC3E}">
        <p14:creationId xmlns:p14="http://schemas.microsoft.com/office/powerpoint/2010/main" val="454275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interface is something like an extreme case of an abstract class: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However, an interface is not a class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is a type that can be referred by any class that implements the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interface</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34</a:t>
            </a:fld>
            <a:endParaRPr lang="en-US"/>
          </a:p>
        </p:txBody>
      </p:sp>
    </p:spTree>
    <p:extLst>
      <p:ext uri="{BB962C8B-B14F-4D97-AF65-F5344CB8AC3E}">
        <p14:creationId xmlns:p14="http://schemas.microsoft.com/office/powerpoint/2010/main" val="21678507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35</a:t>
            </a:fld>
            <a:endParaRPr lang="en-US"/>
          </a:p>
        </p:txBody>
      </p:sp>
    </p:spTree>
    <p:extLst>
      <p:ext uri="{BB962C8B-B14F-4D97-AF65-F5344CB8AC3E}">
        <p14:creationId xmlns:p14="http://schemas.microsoft.com/office/powerpoint/2010/main" val="11701477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interface definition shows the heading only for several methods. Because only the headings are shown, they are considered abstract methods. </a:t>
            </a:r>
          </a:p>
          <a:p>
            <a:endParaRPr lang="en-US" dirty="0"/>
          </a:p>
          <a:p>
            <a:r>
              <a:rPr lang="en-US" dirty="0"/>
              <a:t>Each actual method with its body must</a:t>
            </a:r>
          </a:p>
          <a:p>
            <a:r>
              <a:rPr lang="en-US" dirty="0"/>
              <a:t>be defined in a class that implements the interface. Therefore, a class that implements this</a:t>
            </a:r>
          </a:p>
          <a:p>
            <a:r>
              <a:rPr lang="en-US" dirty="0"/>
              <a:t>interface must provide a void method called square.</a:t>
            </a:r>
          </a:p>
          <a:p>
            <a:endParaRPr lang="en-US" dirty="0"/>
          </a:p>
          <a:p>
            <a:r>
              <a:rPr lang="en-US" dirty="0"/>
              <a:t>The keywords public abstract are optional (and usually omitted) in an interface because all interface methods are public abstract by default</a:t>
            </a:r>
          </a:p>
        </p:txBody>
      </p:sp>
      <p:sp>
        <p:nvSpPr>
          <p:cNvPr id="4" name="Slide Number Placeholder 3"/>
          <p:cNvSpPr>
            <a:spLocks noGrp="1"/>
          </p:cNvSpPr>
          <p:nvPr>
            <p:ph type="sldNum" sz="quarter" idx="10"/>
          </p:nvPr>
        </p:nvSpPr>
        <p:spPr/>
        <p:txBody>
          <a:bodyPr/>
          <a:lstStyle/>
          <a:p>
            <a:fld id="{06DE6E4C-9EFA-43D4-A466-27E605DE36D5}" type="slidenum">
              <a:rPr lang="en-US" smtClean="0"/>
              <a:t>36</a:t>
            </a:fld>
            <a:endParaRPr lang="en-US"/>
          </a:p>
        </p:txBody>
      </p:sp>
    </p:spTree>
    <p:extLst>
      <p:ext uri="{BB962C8B-B14F-4D97-AF65-F5344CB8AC3E}">
        <p14:creationId xmlns:p14="http://schemas.microsoft.com/office/powerpoint/2010/main" val="678271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37</a:t>
            </a:fld>
            <a:endParaRPr lang="en-US"/>
          </a:p>
        </p:txBody>
      </p:sp>
    </p:spTree>
    <p:extLst>
      <p:ext uri="{BB962C8B-B14F-4D97-AF65-F5344CB8AC3E}">
        <p14:creationId xmlns:p14="http://schemas.microsoft.com/office/powerpoint/2010/main" val="3274768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38</a:t>
            </a:fld>
            <a:endParaRPr lang="en-US"/>
          </a:p>
        </p:txBody>
      </p:sp>
    </p:spTree>
    <p:extLst>
      <p:ext uri="{BB962C8B-B14F-4D97-AF65-F5344CB8AC3E}">
        <p14:creationId xmlns:p14="http://schemas.microsoft.com/office/powerpoint/2010/main" val="20225300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cs typeface="Times New Roman" panose="02020603050405020304" pitchFamily="18" charset="0"/>
              </a:rPr>
              <a:t>All data fields are </a:t>
            </a:r>
            <a:r>
              <a:rPr lang="en-US" altLang="en-US" sz="1200" i="1" u="sng" dirty="0">
                <a:cs typeface="Times New Roman" panose="02020603050405020304" pitchFamily="18" charset="0"/>
              </a:rPr>
              <a:t>public</a:t>
            </a:r>
            <a:r>
              <a:rPr lang="en-US" altLang="en-US" sz="1200" i="1" dirty="0">
                <a:cs typeface="Times New Roman" panose="02020603050405020304" pitchFamily="18" charset="0"/>
              </a:rPr>
              <a:t> </a:t>
            </a:r>
            <a:r>
              <a:rPr lang="en-US" altLang="en-US" sz="1200" i="1" u="sng" dirty="0">
                <a:cs typeface="Times New Roman" panose="02020603050405020304" pitchFamily="18" charset="0"/>
              </a:rPr>
              <a:t>final</a:t>
            </a:r>
            <a:r>
              <a:rPr lang="en-US" altLang="en-US" sz="1200" i="1" dirty="0">
                <a:cs typeface="Times New Roman" panose="02020603050405020304" pitchFamily="18" charset="0"/>
              </a:rPr>
              <a:t> </a:t>
            </a:r>
            <a:r>
              <a:rPr lang="en-US" altLang="en-US" sz="1200" i="1" u="sng" dirty="0">
                <a:cs typeface="Times New Roman" panose="02020603050405020304" pitchFamily="18" charset="0"/>
              </a:rPr>
              <a:t>static</a:t>
            </a:r>
            <a:r>
              <a:rPr lang="en-US" altLang="en-US" sz="1200" dirty="0">
                <a:cs typeface="Times New Roman" panose="02020603050405020304" pitchFamily="18" charset="0"/>
              </a:rPr>
              <a:t> and all methods are </a:t>
            </a:r>
            <a:r>
              <a:rPr lang="en-US" altLang="en-US" sz="1200" i="1" u="sng" dirty="0">
                <a:cs typeface="Times New Roman" panose="02020603050405020304" pitchFamily="18" charset="0"/>
              </a:rPr>
              <a:t>public</a:t>
            </a:r>
            <a:r>
              <a:rPr lang="en-US" altLang="en-US" sz="1200" i="1" dirty="0">
                <a:cs typeface="Times New Roman" panose="02020603050405020304" pitchFamily="18" charset="0"/>
              </a:rPr>
              <a:t> </a:t>
            </a:r>
            <a:r>
              <a:rPr lang="en-US" altLang="en-US" sz="1200" i="1" u="sng" dirty="0">
                <a:cs typeface="Times New Roman" panose="02020603050405020304" pitchFamily="18" charset="0"/>
              </a:rPr>
              <a:t>abstract</a:t>
            </a:r>
            <a:r>
              <a:rPr lang="en-US" altLang="en-US" sz="1200" i="1" dirty="0">
                <a:cs typeface="Times New Roman" panose="02020603050405020304" pitchFamily="18" charset="0"/>
              </a:rPr>
              <a:t> </a:t>
            </a:r>
            <a:r>
              <a:rPr lang="en-US" altLang="en-US" sz="1200" dirty="0">
                <a:cs typeface="Times New Roman" panose="02020603050405020304" pitchFamily="18" charset="0"/>
              </a:rPr>
              <a:t>in an interface. For this reason, these modifiers can be omitted, as shown below:</a:t>
            </a:r>
          </a:p>
          <a:p>
            <a:endParaRPr lang="en-US" dirty="0"/>
          </a:p>
          <a:p>
            <a:r>
              <a:rPr lang="en-US" sz="1200" b="0" i="0" kern="1200" dirty="0">
                <a:solidFill>
                  <a:schemeClr val="tx1"/>
                </a:solidFill>
                <a:effectLst/>
                <a:latin typeface="+mn-lt"/>
                <a:ea typeface="+mn-ea"/>
                <a:cs typeface="+mn-cs"/>
              </a:rPr>
              <a:t>Although the </a:t>
            </a:r>
            <a:r>
              <a:rPr lang="en-US" sz="1200" b="1" i="0" kern="1200" dirty="0">
                <a:solidFill>
                  <a:schemeClr val="tx1"/>
                </a:solidFill>
                <a:effectLst/>
                <a:latin typeface="+mn-lt"/>
                <a:ea typeface="+mn-ea"/>
                <a:cs typeface="+mn-cs"/>
              </a:rPr>
              <a:t>public </a:t>
            </a:r>
            <a:r>
              <a:rPr lang="en-US" sz="1200" b="0" i="0" kern="1200" dirty="0">
                <a:solidFill>
                  <a:schemeClr val="tx1"/>
                </a:solidFill>
                <a:effectLst/>
                <a:latin typeface="+mn-lt"/>
                <a:ea typeface="+mn-ea"/>
                <a:cs typeface="+mn-cs"/>
              </a:rPr>
              <a:t>modifier may be omitted for a method defined in the interface,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method must be defined </a:t>
            </a:r>
            <a:r>
              <a:rPr lang="en-US" sz="1200" b="1" i="0" kern="1200" dirty="0">
                <a:solidFill>
                  <a:schemeClr val="tx1"/>
                </a:solidFill>
                <a:effectLst/>
                <a:latin typeface="+mn-lt"/>
                <a:ea typeface="+mn-ea"/>
                <a:cs typeface="+mn-cs"/>
              </a:rPr>
              <a:t>public </a:t>
            </a:r>
            <a:r>
              <a:rPr lang="en-US" sz="1200" b="0" i="0" kern="1200" dirty="0">
                <a:solidFill>
                  <a:schemeClr val="tx1"/>
                </a:solidFill>
                <a:effectLst/>
                <a:latin typeface="+mn-lt"/>
                <a:ea typeface="+mn-ea"/>
                <a:cs typeface="+mn-cs"/>
              </a:rPr>
              <a:t>when it is implemented in a subclass.</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39</a:t>
            </a:fld>
            <a:endParaRPr lang="en-US"/>
          </a:p>
        </p:txBody>
      </p:sp>
    </p:spTree>
    <p:extLst>
      <p:ext uri="{BB962C8B-B14F-4D97-AF65-F5344CB8AC3E}">
        <p14:creationId xmlns:p14="http://schemas.microsoft.com/office/powerpoint/2010/main" val="3469739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4</a:t>
            </a:fld>
            <a:endParaRPr lang="en-US"/>
          </a:p>
        </p:txBody>
      </p:sp>
    </p:spTree>
    <p:extLst>
      <p:ext uri="{BB962C8B-B14F-4D97-AF65-F5344CB8AC3E}">
        <p14:creationId xmlns:p14="http://schemas.microsoft.com/office/powerpoint/2010/main" val="9779582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Once you have an interface, you can define another interface that builds 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or </a:t>
            </a:r>
            <a:r>
              <a:rPr lang="en-US" sz="1200" b="1" i="0" kern="1200" dirty="0">
                <a:solidFill>
                  <a:schemeClr val="tx1"/>
                </a:solidFill>
                <a:effectLst/>
                <a:latin typeface="+mn-lt"/>
                <a:ea typeface="+mn-ea"/>
                <a:cs typeface="+mn-cs"/>
              </a:rPr>
              <a:t>extends, </a:t>
            </a:r>
            <a:r>
              <a:rPr lang="en-US" sz="1200" b="0" i="0" kern="1200" dirty="0">
                <a:solidFill>
                  <a:schemeClr val="tx1"/>
                </a:solidFill>
                <a:effectLst/>
                <a:latin typeface="+mn-lt"/>
                <a:ea typeface="+mn-ea"/>
                <a:cs typeface="+mn-cs"/>
              </a:rPr>
              <a:t>the first one by using a kind of inheritance. Thus, you can create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 interface that consists of the methods in an existing interface plus some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new methods</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40</a:t>
            </a:fld>
            <a:endParaRPr lang="en-US"/>
          </a:p>
        </p:txBody>
      </p:sp>
    </p:spTree>
    <p:extLst>
      <p:ext uri="{BB962C8B-B14F-4D97-AF65-F5344CB8AC3E}">
        <p14:creationId xmlns:p14="http://schemas.microsoft.com/office/powerpoint/2010/main" val="1652387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default implementation has special use and does not affect the intention behind interfaces. </a:t>
            </a:r>
            <a:r>
              <a:rPr lang="en-US" dirty="0">
                <a:effectLst/>
              </a:rPr>
              <a:t>Suppose we need to add a new function in an existing interface. Obviously the old code will not work as the classes have not implemented those new functions. So with the help of default implementation, we will give a default body for the newly added functions. Then the old codes will still work.</a:t>
            </a:r>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41</a:t>
            </a:fld>
            <a:endParaRPr lang="en-US"/>
          </a:p>
        </p:txBody>
      </p:sp>
    </p:spTree>
    <p:extLst>
      <p:ext uri="{BB962C8B-B14F-4D97-AF65-F5344CB8AC3E}">
        <p14:creationId xmlns:p14="http://schemas.microsoft.com/office/powerpoint/2010/main" val="334929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42</a:t>
            </a:fld>
            <a:endParaRPr lang="en-US"/>
          </a:p>
        </p:txBody>
      </p:sp>
    </p:spTree>
    <p:extLst>
      <p:ext uri="{BB962C8B-B14F-4D97-AF65-F5344CB8AC3E}">
        <p14:creationId xmlns:p14="http://schemas.microsoft.com/office/powerpoint/2010/main" val="5579217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43</a:t>
            </a:fld>
            <a:endParaRPr lang="en-US"/>
          </a:p>
        </p:txBody>
      </p:sp>
    </p:spTree>
    <p:extLst>
      <p:ext uri="{BB962C8B-B14F-4D97-AF65-F5344CB8AC3E}">
        <p14:creationId xmlns:p14="http://schemas.microsoft.com/office/powerpoint/2010/main" val="9914592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44</a:t>
            </a:fld>
            <a:endParaRPr lang="en-US"/>
          </a:p>
        </p:txBody>
      </p:sp>
    </p:spTree>
    <p:extLst>
      <p:ext uri="{BB962C8B-B14F-4D97-AF65-F5344CB8AC3E}">
        <p14:creationId xmlns:p14="http://schemas.microsoft.com/office/powerpoint/2010/main" val="3436392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Suppose you want to design a generic method to find the larger of two objects of the same type, such as two students, two dates, two circles, two rectangles, or two squares.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order to accomplish this, the two objects must be comparable, so the common behavior for the objects must</a:t>
            </a:r>
            <a:r>
              <a:rPr lang="en-US" dirty="0"/>
              <a:t> </a:t>
            </a:r>
            <a:r>
              <a:rPr lang="en-US" sz="1200" b="0" i="0" kern="1200" dirty="0">
                <a:solidFill>
                  <a:schemeClr val="tx1"/>
                </a:solidFill>
                <a:effectLst/>
                <a:latin typeface="+mn-lt"/>
                <a:ea typeface="+mn-ea"/>
                <a:cs typeface="+mn-cs"/>
              </a:rPr>
              <a:t>be comparable.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Java provides the </a:t>
            </a:r>
            <a:r>
              <a:rPr lang="en-US" sz="1200" b="1" i="0" kern="1200" dirty="0">
                <a:solidFill>
                  <a:schemeClr val="tx1"/>
                </a:solidFill>
                <a:effectLst/>
                <a:latin typeface="+mn-lt"/>
                <a:ea typeface="+mn-ea"/>
                <a:cs typeface="+mn-cs"/>
              </a:rPr>
              <a:t>Comparable </a:t>
            </a:r>
            <a:r>
              <a:rPr lang="en-US" sz="1200" b="0" i="0" kern="1200" dirty="0">
                <a:solidFill>
                  <a:schemeClr val="tx1"/>
                </a:solidFill>
                <a:effectLst/>
                <a:latin typeface="+mn-lt"/>
                <a:ea typeface="+mn-ea"/>
                <a:cs typeface="+mn-cs"/>
              </a:rPr>
              <a:t>interface for this purpose. The interface 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defined as follows</a:t>
            </a:r>
            <a:r>
              <a:rPr lang="en-US" dirty="0"/>
              <a:t> </a:t>
            </a:r>
          </a:p>
          <a:p>
            <a:endParaRPr lang="en-US" dirty="0"/>
          </a:p>
          <a:p>
            <a:endParaRPr lang="en-US" dirty="0"/>
          </a:p>
          <a:p>
            <a:r>
              <a:rPr lang="en-US" sz="1200" b="0" i="0" kern="1200" dirty="0">
                <a:solidFill>
                  <a:schemeClr val="tx1"/>
                </a:solidFill>
                <a:effectLst/>
                <a:latin typeface="+mn-lt"/>
                <a:ea typeface="+mn-ea"/>
                <a:cs typeface="+mn-cs"/>
              </a:rPr>
              <a:t>The </a:t>
            </a:r>
            <a:r>
              <a:rPr lang="en-US" sz="1200" b="1" i="0" kern="1200" dirty="0" err="1">
                <a:solidFill>
                  <a:schemeClr val="tx1"/>
                </a:solidFill>
                <a:effectLst/>
                <a:latin typeface="+mn-lt"/>
                <a:ea typeface="+mn-ea"/>
                <a:cs typeface="+mn-cs"/>
              </a:rPr>
              <a:t>compareTo</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method determines the order of this object with the specified object </a:t>
            </a:r>
            <a:r>
              <a:rPr lang="en-US" sz="1200" b="1" i="0" kern="1200" dirty="0">
                <a:solidFill>
                  <a:schemeClr val="tx1"/>
                </a:solidFill>
                <a:effectLst/>
                <a:latin typeface="+mn-lt"/>
                <a:ea typeface="+mn-ea"/>
                <a:cs typeface="+mn-cs"/>
              </a:rPr>
              <a:t>o </a:t>
            </a:r>
            <a:r>
              <a:rPr lang="en-US" sz="1200" b="0" i="0" kern="1200" dirty="0">
                <a:solidFill>
                  <a:schemeClr val="tx1"/>
                </a:solidFill>
                <a:effectLst/>
                <a:latin typeface="+mn-lt"/>
                <a:ea typeface="+mn-ea"/>
                <a:cs typeface="+mn-cs"/>
              </a:rPr>
              <a:t>and returns a negative integer, zero, or a positive integer if this object is less than, equal to, or greater than </a:t>
            </a:r>
            <a:r>
              <a:rPr lang="en-US" sz="1200" b="1" i="0" kern="1200" dirty="0" err="1">
                <a:solidFill>
                  <a:schemeClr val="tx1"/>
                </a:solidFill>
                <a:effectLst/>
                <a:latin typeface="+mn-lt"/>
                <a:ea typeface="+mn-ea"/>
                <a:cs typeface="+mn-cs"/>
              </a:rPr>
              <a:t>obj</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Comparable </a:t>
            </a:r>
            <a:r>
              <a:rPr lang="en-US" sz="1200" b="0" i="0" kern="1200" dirty="0">
                <a:solidFill>
                  <a:schemeClr val="tx1"/>
                </a:solidFill>
                <a:effectLst/>
                <a:latin typeface="+mn-lt"/>
                <a:ea typeface="+mn-ea"/>
                <a:cs typeface="+mn-cs"/>
              </a:rPr>
              <a:t>interface is a generic interface. The generic type </a:t>
            </a:r>
            <a:r>
              <a:rPr lang="en-US" sz="1200" b="1" i="0" kern="1200" dirty="0">
                <a:solidFill>
                  <a:schemeClr val="tx1"/>
                </a:solidFill>
                <a:effectLst/>
                <a:latin typeface="+mn-lt"/>
                <a:ea typeface="+mn-ea"/>
                <a:cs typeface="+mn-cs"/>
              </a:rPr>
              <a:t>E </a:t>
            </a:r>
            <a:r>
              <a:rPr lang="en-US" sz="1200" b="0" i="0" kern="1200" dirty="0">
                <a:solidFill>
                  <a:schemeClr val="tx1"/>
                </a:solidFill>
                <a:effectLst/>
                <a:latin typeface="+mn-lt"/>
                <a:ea typeface="+mn-ea"/>
                <a:cs typeface="+mn-cs"/>
              </a:rPr>
              <a:t>is replaced by a concrete type when implementing this interface.</a:t>
            </a:r>
            <a:r>
              <a:rPr lang="en-US" dirty="0"/>
              <a:t> </a:t>
            </a:r>
            <a:br>
              <a:rPr lang="en-US" dirty="0"/>
            </a:br>
            <a:endParaRPr lang="en-US" sz="1200" b="1" i="0" kern="1200" dirty="0">
              <a:solidFill>
                <a:schemeClr val="tx1"/>
              </a:solidFill>
              <a:effectLst/>
              <a:latin typeface="+mn-lt"/>
              <a:ea typeface="+mn-ea"/>
              <a:cs typeface="+mn-cs"/>
            </a:endParaRPr>
          </a:p>
          <a:p>
            <a:r>
              <a:rPr lang="en-US" dirty="0"/>
              <a:t> </a:t>
            </a: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45</a:t>
            </a:fld>
            <a:endParaRPr lang="en-US"/>
          </a:p>
        </p:txBody>
      </p:sp>
    </p:spTree>
    <p:extLst>
      <p:ext uri="{BB962C8B-B14F-4D97-AF65-F5344CB8AC3E}">
        <p14:creationId xmlns:p14="http://schemas.microsoft.com/office/powerpoint/2010/main" val="8504019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Suppose you want to design a generic method to find the larger of two objects of the same type, such as two students, two dates, two circles, two rectangles, or two squares.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order to accomplish this, the two objects must be comparable, so the common behavior for the objects must</a:t>
            </a:r>
            <a:r>
              <a:rPr lang="en-US" dirty="0"/>
              <a:t> </a:t>
            </a:r>
            <a:r>
              <a:rPr lang="en-US" sz="1200" b="0" i="0" kern="1200" dirty="0">
                <a:solidFill>
                  <a:schemeClr val="tx1"/>
                </a:solidFill>
                <a:effectLst/>
                <a:latin typeface="+mn-lt"/>
                <a:ea typeface="+mn-ea"/>
                <a:cs typeface="+mn-cs"/>
              </a:rPr>
              <a:t>be comparable.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Java provides the </a:t>
            </a:r>
            <a:r>
              <a:rPr lang="en-US" sz="1200" b="1" i="0" kern="1200" dirty="0">
                <a:solidFill>
                  <a:schemeClr val="tx1"/>
                </a:solidFill>
                <a:effectLst/>
                <a:latin typeface="+mn-lt"/>
                <a:ea typeface="+mn-ea"/>
                <a:cs typeface="+mn-cs"/>
              </a:rPr>
              <a:t>Comparable </a:t>
            </a:r>
            <a:r>
              <a:rPr lang="en-US" sz="1200" b="0" i="0" kern="1200" dirty="0">
                <a:solidFill>
                  <a:schemeClr val="tx1"/>
                </a:solidFill>
                <a:effectLst/>
                <a:latin typeface="+mn-lt"/>
                <a:ea typeface="+mn-ea"/>
                <a:cs typeface="+mn-cs"/>
              </a:rPr>
              <a:t>interface for this purpose. The interface 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defined as follows</a:t>
            </a:r>
            <a:r>
              <a:rPr lang="en-US" dirty="0"/>
              <a:t> </a:t>
            </a:r>
          </a:p>
          <a:p>
            <a:endParaRPr lang="en-US" dirty="0"/>
          </a:p>
          <a:p>
            <a:endParaRPr lang="en-US" dirty="0"/>
          </a:p>
          <a:p>
            <a:r>
              <a:rPr lang="en-US" sz="1200" b="0" i="0" kern="1200" dirty="0">
                <a:solidFill>
                  <a:schemeClr val="tx1"/>
                </a:solidFill>
                <a:effectLst/>
                <a:latin typeface="+mn-lt"/>
                <a:ea typeface="+mn-ea"/>
                <a:cs typeface="+mn-cs"/>
              </a:rPr>
              <a:t>The </a:t>
            </a:r>
            <a:r>
              <a:rPr lang="en-US" sz="1200" b="1" i="0" kern="1200" dirty="0" err="1">
                <a:solidFill>
                  <a:schemeClr val="tx1"/>
                </a:solidFill>
                <a:effectLst/>
                <a:latin typeface="+mn-lt"/>
                <a:ea typeface="+mn-ea"/>
                <a:cs typeface="+mn-cs"/>
              </a:rPr>
              <a:t>compareTo</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method determines the order of this object with the specified object </a:t>
            </a:r>
            <a:r>
              <a:rPr lang="en-US" sz="1200" b="1" i="0" kern="1200" dirty="0">
                <a:solidFill>
                  <a:schemeClr val="tx1"/>
                </a:solidFill>
                <a:effectLst/>
                <a:latin typeface="+mn-lt"/>
                <a:ea typeface="+mn-ea"/>
                <a:cs typeface="+mn-cs"/>
              </a:rPr>
              <a:t>o </a:t>
            </a:r>
            <a:r>
              <a:rPr lang="en-US" sz="1200" b="0" i="0" kern="1200" dirty="0">
                <a:solidFill>
                  <a:schemeClr val="tx1"/>
                </a:solidFill>
                <a:effectLst/>
                <a:latin typeface="+mn-lt"/>
                <a:ea typeface="+mn-ea"/>
                <a:cs typeface="+mn-cs"/>
              </a:rPr>
              <a:t>and returns a negative integer, zero, or a positive integer if this object is less than, equal to, or greater than </a:t>
            </a:r>
            <a:r>
              <a:rPr lang="en-US" sz="1200" b="1" i="0" kern="1200" dirty="0" err="1">
                <a:solidFill>
                  <a:schemeClr val="tx1"/>
                </a:solidFill>
                <a:effectLst/>
                <a:latin typeface="+mn-lt"/>
                <a:ea typeface="+mn-ea"/>
                <a:cs typeface="+mn-cs"/>
              </a:rPr>
              <a:t>obj</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Comparable </a:t>
            </a:r>
            <a:r>
              <a:rPr lang="en-US" sz="1200" b="0" i="0" kern="1200" dirty="0">
                <a:solidFill>
                  <a:schemeClr val="tx1"/>
                </a:solidFill>
                <a:effectLst/>
                <a:latin typeface="+mn-lt"/>
                <a:ea typeface="+mn-ea"/>
                <a:cs typeface="+mn-cs"/>
              </a:rPr>
              <a:t>interface is a generic interface. The generic type </a:t>
            </a:r>
            <a:r>
              <a:rPr lang="en-US" sz="1200" b="1" i="0" kern="1200" dirty="0">
                <a:solidFill>
                  <a:schemeClr val="tx1"/>
                </a:solidFill>
                <a:effectLst/>
                <a:latin typeface="+mn-lt"/>
                <a:ea typeface="+mn-ea"/>
                <a:cs typeface="+mn-cs"/>
              </a:rPr>
              <a:t>E </a:t>
            </a:r>
            <a:r>
              <a:rPr lang="en-US" sz="1200" b="0" i="0" kern="1200" dirty="0">
                <a:solidFill>
                  <a:schemeClr val="tx1"/>
                </a:solidFill>
                <a:effectLst/>
                <a:latin typeface="+mn-lt"/>
                <a:ea typeface="+mn-ea"/>
                <a:cs typeface="+mn-cs"/>
              </a:rPr>
              <a:t>is replaced by a concrete type when implementing this interface.</a:t>
            </a:r>
            <a:r>
              <a:rPr lang="en-US" dirty="0"/>
              <a:t> </a:t>
            </a:r>
            <a:br>
              <a:rPr lang="en-US" dirty="0"/>
            </a:br>
            <a:endParaRPr lang="en-US" sz="1200" b="1" i="0" kern="1200" dirty="0">
              <a:solidFill>
                <a:schemeClr val="tx1"/>
              </a:solidFill>
              <a:effectLst/>
              <a:latin typeface="+mn-lt"/>
              <a:ea typeface="+mn-ea"/>
              <a:cs typeface="+mn-cs"/>
            </a:endParaRPr>
          </a:p>
          <a:p>
            <a:r>
              <a:rPr lang="en-US" dirty="0"/>
              <a:t> </a:t>
            </a: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46</a:t>
            </a:fld>
            <a:endParaRPr lang="en-US"/>
          </a:p>
        </p:txBody>
      </p:sp>
    </p:spTree>
    <p:extLst>
      <p:ext uri="{BB962C8B-B14F-4D97-AF65-F5344CB8AC3E}">
        <p14:creationId xmlns:p14="http://schemas.microsoft.com/office/powerpoint/2010/main" val="14553692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Suppose you want to design a generic method to find the larger of two objects of the same type, such as two students, two dates, two circles, two rectangles, or two squares.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order to accomplish this, the two objects must be comparable, so the common behavior for the objects must</a:t>
            </a:r>
            <a:r>
              <a:rPr lang="en-US" dirty="0"/>
              <a:t> </a:t>
            </a:r>
            <a:r>
              <a:rPr lang="en-US" sz="1200" b="0" i="0" kern="1200" dirty="0">
                <a:solidFill>
                  <a:schemeClr val="tx1"/>
                </a:solidFill>
                <a:effectLst/>
                <a:latin typeface="+mn-lt"/>
                <a:ea typeface="+mn-ea"/>
                <a:cs typeface="+mn-cs"/>
              </a:rPr>
              <a:t>be comparable.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Java provides the </a:t>
            </a:r>
            <a:r>
              <a:rPr lang="en-US" sz="1200" b="1" i="0" kern="1200" dirty="0">
                <a:solidFill>
                  <a:schemeClr val="tx1"/>
                </a:solidFill>
                <a:effectLst/>
                <a:latin typeface="+mn-lt"/>
                <a:ea typeface="+mn-ea"/>
                <a:cs typeface="+mn-cs"/>
              </a:rPr>
              <a:t>Comparable </a:t>
            </a:r>
            <a:r>
              <a:rPr lang="en-US" sz="1200" b="0" i="0" kern="1200" dirty="0">
                <a:solidFill>
                  <a:schemeClr val="tx1"/>
                </a:solidFill>
                <a:effectLst/>
                <a:latin typeface="+mn-lt"/>
                <a:ea typeface="+mn-ea"/>
                <a:cs typeface="+mn-cs"/>
              </a:rPr>
              <a:t>interface for this purpose. The interface 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defined as follows</a:t>
            </a:r>
            <a:r>
              <a:rPr lang="en-US" dirty="0"/>
              <a:t> </a:t>
            </a:r>
          </a:p>
          <a:p>
            <a:endParaRPr lang="en-US" dirty="0"/>
          </a:p>
          <a:p>
            <a:endParaRPr lang="en-US" dirty="0"/>
          </a:p>
          <a:p>
            <a:r>
              <a:rPr lang="en-US" sz="1200" b="0" i="0" kern="1200" dirty="0">
                <a:solidFill>
                  <a:schemeClr val="tx1"/>
                </a:solidFill>
                <a:effectLst/>
                <a:latin typeface="+mn-lt"/>
                <a:ea typeface="+mn-ea"/>
                <a:cs typeface="+mn-cs"/>
              </a:rPr>
              <a:t>The </a:t>
            </a:r>
            <a:r>
              <a:rPr lang="en-US" sz="1200" b="1" i="0" kern="1200" dirty="0" err="1">
                <a:solidFill>
                  <a:schemeClr val="tx1"/>
                </a:solidFill>
                <a:effectLst/>
                <a:latin typeface="+mn-lt"/>
                <a:ea typeface="+mn-ea"/>
                <a:cs typeface="+mn-cs"/>
              </a:rPr>
              <a:t>compareTo</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method determines the order of this object with the specified object </a:t>
            </a:r>
            <a:r>
              <a:rPr lang="en-US" sz="1200" b="1" i="0" kern="1200" dirty="0">
                <a:solidFill>
                  <a:schemeClr val="tx1"/>
                </a:solidFill>
                <a:effectLst/>
                <a:latin typeface="+mn-lt"/>
                <a:ea typeface="+mn-ea"/>
                <a:cs typeface="+mn-cs"/>
              </a:rPr>
              <a:t>o </a:t>
            </a:r>
            <a:r>
              <a:rPr lang="en-US" sz="1200" b="0" i="0" kern="1200" dirty="0">
                <a:solidFill>
                  <a:schemeClr val="tx1"/>
                </a:solidFill>
                <a:effectLst/>
                <a:latin typeface="+mn-lt"/>
                <a:ea typeface="+mn-ea"/>
                <a:cs typeface="+mn-cs"/>
              </a:rPr>
              <a:t>and returns a negative integer, zero, or a positive integer if this object is less than, equal to, or greater than </a:t>
            </a:r>
            <a:r>
              <a:rPr lang="en-US" sz="1200" b="1" i="0" kern="1200" dirty="0" err="1">
                <a:solidFill>
                  <a:schemeClr val="tx1"/>
                </a:solidFill>
                <a:effectLst/>
                <a:latin typeface="+mn-lt"/>
                <a:ea typeface="+mn-ea"/>
                <a:cs typeface="+mn-cs"/>
              </a:rPr>
              <a:t>obj</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Comparable </a:t>
            </a:r>
            <a:r>
              <a:rPr lang="en-US" sz="1200" b="0" i="0" kern="1200" dirty="0">
                <a:solidFill>
                  <a:schemeClr val="tx1"/>
                </a:solidFill>
                <a:effectLst/>
                <a:latin typeface="+mn-lt"/>
                <a:ea typeface="+mn-ea"/>
                <a:cs typeface="+mn-cs"/>
              </a:rPr>
              <a:t>interface is a generic interface. The generic type </a:t>
            </a:r>
            <a:r>
              <a:rPr lang="en-US" sz="1200" b="1" i="0" kern="1200" dirty="0">
                <a:solidFill>
                  <a:schemeClr val="tx1"/>
                </a:solidFill>
                <a:effectLst/>
                <a:latin typeface="+mn-lt"/>
                <a:ea typeface="+mn-ea"/>
                <a:cs typeface="+mn-cs"/>
              </a:rPr>
              <a:t>E </a:t>
            </a:r>
            <a:r>
              <a:rPr lang="en-US" sz="1200" b="0" i="0" kern="1200" dirty="0">
                <a:solidFill>
                  <a:schemeClr val="tx1"/>
                </a:solidFill>
                <a:effectLst/>
                <a:latin typeface="+mn-lt"/>
                <a:ea typeface="+mn-ea"/>
                <a:cs typeface="+mn-cs"/>
              </a:rPr>
              <a:t>is replaced by a concrete type when implementing this interface.</a:t>
            </a:r>
            <a:r>
              <a:rPr lang="en-US" dirty="0"/>
              <a:t> </a:t>
            </a:r>
            <a:br>
              <a:rPr lang="en-US" dirty="0"/>
            </a:br>
            <a:endParaRPr lang="en-US" sz="1200" b="1" i="0" kern="1200" dirty="0">
              <a:solidFill>
                <a:schemeClr val="tx1"/>
              </a:solidFill>
              <a:effectLst/>
              <a:latin typeface="+mn-lt"/>
              <a:ea typeface="+mn-ea"/>
              <a:cs typeface="+mn-cs"/>
            </a:endParaRPr>
          </a:p>
          <a:p>
            <a:r>
              <a:rPr lang="en-US" dirty="0"/>
              <a:t> </a:t>
            </a: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47</a:t>
            </a:fld>
            <a:endParaRPr lang="en-US"/>
          </a:p>
        </p:txBody>
      </p:sp>
    </p:spTree>
    <p:extLst>
      <p:ext uri="{BB962C8B-B14F-4D97-AF65-F5344CB8AC3E}">
        <p14:creationId xmlns:p14="http://schemas.microsoft.com/office/powerpoint/2010/main" val="26396923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Suppose you want to design a generic method to find the larger of two objects of the same type, such as two students, two dates, two circles, two rectangles, or two squares.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order to accomplish this, the two objects must be comparable, so the common behavior for the objects must</a:t>
            </a:r>
            <a:r>
              <a:rPr lang="en-US" dirty="0"/>
              <a:t> </a:t>
            </a:r>
            <a:r>
              <a:rPr lang="en-US" sz="1200" b="0" i="0" kern="1200" dirty="0">
                <a:solidFill>
                  <a:schemeClr val="tx1"/>
                </a:solidFill>
                <a:effectLst/>
                <a:latin typeface="+mn-lt"/>
                <a:ea typeface="+mn-ea"/>
                <a:cs typeface="+mn-cs"/>
              </a:rPr>
              <a:t>be comparable.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Java provides the </a:t>
            </a:r>
            <a:r>
              <a:rPr lang="en-US" sz="1200" b="1" i="0" kern="1200" dirty="0">
                <a:solidFill>
                  <a:schemeClr val="tx1"/>
                </a:solidFill>
                <a:effectLst/>
                <a:latin typeface="+mn-lt"/>
                <a:ea typeface="+mn-ea"/>
                <a:cs typeface="+mn-cs"/>
              </a:rPr>
              <a:t>Comparable </a:t>
            </a:r>
            <a:r>
              <a:rPr lang="en-US" sz="1200" b="0" i="0" kern="1200" dirty="0">
                <a:solidFill>
                  <a:schemeClr val="tx1"/>
                </a:solidFill>
                <a:effectLst/>
                <a:latin typeface="+mn-lt"/>
                <a:ea typeface="+mn-ea"/>
                <a:cs typeface="+mn-cs"/>
              </a:rPr>
              <a:t>interface for this purpose. The interface 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defined as follows</a:t>
            </a:r>
            <a:r>
              <a:rPr lang="en-US" dirty="0"/>
              <a:t> </a:t>
            </a:r>
          </a:p>
          <a:p>
            <a:endParaRPr lang="en-US" dirty="0"/>
          </a:p>
          <a:p>
            <a:endParaRPr lang="en-US" dirty="0"/>
          </a:p>
          <a:p>
            <a:r>
              <a:rPr lang="en-US" sz="1200" b="0" i="0" kern="1200" dirty="0">
                <a:solidFill>
                  <a:schemeClr val="tx1"/>
                </a:solidFill>
                <a:effectLst/>
                <a:latin typeface="+mn-lt"/>
                <a:ea typeface="+mn-ea"/>
                <a:cs typeface="+mn-cs"/>
              </a:rPr>
              <a:t>The </a:t>
            </a:r>
            <a:r>
              <a:rPr lang="en-US" sz="1200" b="1" i="0" kern="1200" dirty="0" err="1">
                <a:solidFill>
                  <a:schemeClr val="tx1"/>
                </a:solidFill>
                <a:effectLst/>
                <a:latin typeface="+mn-lt"/>
                <a:ea typeface="+mn-ea"/>
                <a:cs typeface="+mn-cs"/>
              </a:rPr>
              <a:t>compareTo</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method determines the order of this object with the specified object </a:t>
            </a:r>
            <a:r>
              <a:rPr lang="en-US" sz="1200" b="1" i="0" kern="1200" dirty="0">
                <a:solidFill>
                  <a:schemeClr val="tx1"/>
                </a:solidFill>
                <a:effectLst/>
                <a:latin typeface="+mn-lt"/>
                <a:ea typeface="+mn-ea"/>
                <a:cs typeface="+mn-cs"/>
              </a:rPr>
              <a:t>o </a:t>
            </a:r>
            <a:r>
              <a:rPr lang="en-US" sz="1200" b="0" i="0" kern="1200" dirty="0">
                <a:solidFill>
                  <a:schemeClr val="tx1"/>
                </a:solidFill>
                <a:effectLst/>
                <a:latin typeface="+mn-lt"/>
                <a:ea typeface="+mn-ea"/>
                <a:cs typeface="+mn-cs"/>
              </a:rPr>
              <a:t>and returns a negative integer, zero, or a positive integer if this object is less than, equal to, or greater than </a:t>
            </a:r>
            <a:r>
              <a:rPr lang="en-US" sz="1200" b="1" i="0" kern="1200" dirty="0" err="1">
                <a:solidFill>
                  <a:schemeClr val="tx1"/>
                </a:solidFill>
                <a:effectLst/>
                <a:latin typeface="+mn-lt"/>
                <a:ea typeface="+mn-ea"/>
                <a:cs typeface="+mn-cs"/>
              </a:rPr>
              <a:t>obj</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Comparable </a:t>
            </a:r>
            <a:r>
              <a:rPr lang="en-US" sz="1200" b="0" i="0" kern="1200" dirty="0">
                <a:solidFill>
                  <a:schemeClr val="tx1"/>
                </a:solidFill>
                <a:effectLst/>
                <a:latin typeface="+mn-lt"/>
                <a:ea typeface="+mn-ea"/>
                <a:cs typeface="+mn-cs"/>
              </a:rPr>
              <a:t>interface is a generic interface. The generic type </a:t>
            </a:r>
            <a:r>
              <a:rPr lang="en-US" sz="1200" b="1" i="0" kern="1200" dirty="0">
                <a:solidFill>
                  <a:schemeClr val="tx1"/>
                </a:solidFill>
                <a:effectLst/>
                <a:latin typeface="+mn-lt"/>
                <a:ea typeface="+mn-ea"/>
                <a:cs typeface="+mn-cs"/>
              </a:rPr>
              <a:t>E </a:t>
            </a:r>
            <a:r>
              <a:rPr lang="en-US" sz="1200" b="0" i="0" kern="1200" dirty="0">
                <a:solidFill>
                  <a:schemeClr val="tx1"/>
                </a:solidFill>
                <a:effectLst/>
                <a:latin typeface="+mn-lt"/>
                <a:ea typeface="+mn-ea"/>
                <a:cs typeface="+mn-cs"/>
              </a:rPr>
              <a:t>is replaced by a concrete type when implementing this interface.</a:t>
            </a:r>
            <a:r>
              <a:rPr lang="en-US" dirty="0"/>
              <a:t> </a:t>
            </a:r>
            <a:br>
              <a:rPr lang="en-US" dirty="0"/>
            </a:br>
            <a:endParaRPr lang="en-US" sz="1200" b="1" i="0" kern="1200" dirty="0">
              <a:solidFill>
                <a:schemeClr val="tx1"/>
              </a:solidFill>
              <a:effectLst/>
              <a:latin typeface="+mn-lt"/>
              <a:ea typeface="+mn-ea"/>
              <a:cs typeface="+mn-cs"/>
            </a:endParaRPr>
          </a:p>
          <a:p>
            <a:r>
              <a:rPr lang="en-US" dirty="0"/>
              <a:t> </a:t>
            </a: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48</a:t>
            </a:fld>
            <a:endParaRPr lang="en-US"/>
          </a:p>
        </p:txBody>
      </p:sp>
    </p:spTree>
    <p:extLst>
      <p:ext uri="{BB962C8B-B14F-4D97-AF65-F5344CB8AC3E}">
        <p14:creationId xmlns:p14="http://schemas.microsoft.com/office/powerpoint/2010/main" val="6907460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Often, it is desirable to create a copy of an object. To do this, you need to use the </a:t>
            </a:r>
            <a:r>
              <a:rPr lang="en-US" sz="1200" b="1" i="0" kern="1200" dirty="0">
                <a:solidFill>
                  <a:schemeClr val="tx1"/>
                </a:solidFill>
                <a:effectLst/>
                <a:latin typeface="+mn-lt"/>
                <a:ea typeface="+mn-ea"/>
                <a:cs typeface="+mn-cs"/>
              </a:rPr>
              <a:t>clone </a:t>
            </a:r>
            <a:r>
              <a:rPr lang="en-US" sz="1200" b="0" i="0" kern="1200" dirty="0">
                <a:solidFill>
                  <a:schemeClr val="tx1"/>
                </a:solidFill>
                <a:effectLst/>
                <a:latin typeface="+mn-lt"/>
                <a:ea typeface="+mn-ea"/>
                <a:cs typeface="+mn-cs"/>
              </a:rPr>
              <a:t>method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and understand the </a:t>
            </a:r>
            <a:r>
              <a:rPr lang="en-US" sz="1200" b="1" i="0" kern="1200" dirty="0">
                <a:solidFill>
                  <a:schemeClr val="tx1"/>
                </a:solidFill>
                <a:effectLst/>
                <a:latin typeface="+mn-lt"/>
                <a:ea typeface="+mn-ea"/>
                <a:cs typeface="+mn-cs"/>
              </a:rPr>
              <a:t>Cloneable </a:t>
            </a:r>
            <a:r>
              <a:rPr lang="en-US" sz="1200" b="0" i="0" kern="1200" dirty="0">
                <a:solidFill>
                  <a:schemeClr val="tx1"/>
                </a:solidFill>
                <a:effectLst/>
                <a:latin typeface="+mn-lt"/>
                <a:ea typeface="+mn-ea"/>
                <a:cs typeface="+mn-cs"/>
              </a:rPr>
              <a:t>interface.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 interface contains constants and abstract methods, but the </a:t>
            </a:r>
            <a:r>
              <a:rPr lang="en-US" sz="1200" b="1" i="0" kern="1200" dirty="0">
                <a:solidFill>
                  <a:schemeClr val="tx1"/>
                </a:solidFill>
                <a:effectLst/>
                <a:latin typeface="+mn-lt"/>
                <a:ea typeface="+mn-ea"/>
                <a:cs typeface="+mn-cs"/>
              </a:rPr>
              <a:t>Cloneable </a:t>
            </a:r>
            <a:r>
              <a:rPr lang="en-US" sz="1200" b="0" i="0" kern="1200" dirty="0">
                <a:solidFill>
                  <a:schemeClr val="tx1"/>
                </a:solidFill>
                <a:effectLst/>
                <a:latin typeface="+mn-lt"/>
                <a:ea typeface="+mn-ea"/>
                <a:cs typeface="+mn-cs"/>
              </a:rPr>
              <a:t>interface is 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special case. The </a:t>
            </a:r>
            <a:r>
              <a:rPr lang="en-US" sz="1200" b="1" i="0" kern="1200" dirty="0">
                <a:solidFill>
                  <a:schemeClr val="tx1"/>
                </a:solidFill>
                <a:effectLst/>
                <a:latin typeface="+mn-lt"/>
                <a:ea typeface="+mn-ea"/>
                <a:cs typeface="+mn-cs"/>
              </a:rPr>
              <a:t>Cloneable </a:t>
            </a:r>
            <a:r>
              <a:rPr lang="en-US" sz="1200" b="0" i="0" kern="1200" dirty="0">
                <a:solidFill>
                  <a:schemeClr val="tx1"/>
                </a:solidFill>
                <a:effectLst/>
                <a:latin typeface="+mn-lt"/>
                <a:ea typeface="+mn-ea"/>
                <a:cs typeface="+mn-cs"/>
              </a:rPr>
              <a:t>interface in the </a:t>
            </a:r>
            <a:r>
              <a:rPr lang="en-US" sz="1200" b="1" i="0" kern="1200" dirty="0" err="1">
                <a:solidFill>
                  <a:schemeClr val="tx1"/>
                </a:solidFill>
                <a:effectLst/>
                <a:latin typeface="+mn-lt"/>
                <a:ea typeface="+mn-ea"/>
                <a:cs typeface="+mn-cs"/>
              </a:rPr>
              <a:t>java.lang</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package is defined as follows:</a:t>
            </a:r>
            <a:r>
              <a:rPr lang="en-US" dirty="0"/>
              <a:t> </a:t>
            </a:r>
            <a:br>
              <a:rPr lang="en-US" dirty="0"/>
            </a:br>
            <a:endParaRPr lang="en-US" dirty="0"/>
          </a:p>
          <a:p>
            <a:endParaRPr lang="en-US" dirty="0"/>
          </a:p>
          <a:p>
            <a:endParaRPr lang="en-US" dirty="0"/>
          </a:p>
          <a:p>
            <a:r>
              <a:rPr lang="en-US" dirty="0"/>
              <a:t>Marker interface is an interface which is empty, i.e. it does not contain any methods or fields. It is also known as a tagging interface and is used to indicate or inform the JVM that a class implementing this interface will have some special </a:t>
            </a:r>
            <a:r>
              <a:rPr lang="en-US" dirty="0" err="1"/>
              <a:t>behaviour</a:t>
            </a:r>
            <a:r>
              <a:rPr lang="en-US" dirty="0"/>
              <a:t>. An efficient way to classify code can be achieved using the marker interface. Examples of such an interface are: Serializable, Cloneable and Remote Interface.</a:t>
            </a:r>
          </a:p>
        </p:txBody>
      </p:sp>
      <p:sp>
        <p:nvSpPr>
          <p:cNvPr id="4" name="Slide Number Placeholder 3"/>
          <p:cNvSpPr>
            <a:spLocks noGrp="1"/>
          </p:cNvSpPr>
          <p:nvPr>
            <p:ph type="sldNum" sz="quarter" idx="10"/>
          </p:nvPr>
        </p:nvSpPr>
        <p:spPr/>
        <p:txBody>
          <a:bodyPr/>
          <a:lstStyle/>
          <a:p>
            <a:fld id="{06DE6E4C-9EFA-43D4-A466-27E605DE36D5}" type="slidenum">
              <a:rPr lang="en-US" smtClean="0"/>
              <a:t>49</a:t>
            </a:fld>
            <a:endParaRPr lang="en-US"/>
          </a:p>
        </p:txBody>
      </p:sp>
    </p:spTree>
    <p:extLst>
      <p:ext uri="{BB962C8B-B14F-4D97-AF65-F5344CB8AC3E}">
        <p14:creationId xmlns:p14="http://schemas.microsoft.com/office/powerpoint/2010/main" val="1764453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5</a:t>
            </a:fld>
            <a:endParaRPr lang="en-US"/>
          </a:p>
        </p:txBody>
      </p:sp>
    </p:spTree>
    <p:extLst>
      <p:ext uri="{BB962C8B-B14F-4D97-AF65-F5344CB8AC3E}">
        <p14:creationId xmlns:p14="http://schemas.microsoft.com/office/powerpoint/2010/main" val="857029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50</a:t>
            </a:fld>
            <a:endParaRPr lang="en-US"/>
          </a:p>
        </p:txBody>
      </p:sp>
    </p:spTree>
    <p:extLst>
      <p:ext uri="{BB962C8B-B14F-4D97-AF65-F5344CB8AC3E}">
        <p14:creationId xmlns:p14="http://schemas.microsoft.com/office/powerpoint/2010/main" val="19346768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keyword </a:t>
            </a:r>
            <a:r>
              <a:rPr lang="en-US" sz="1200" b="1" i="0" kern="1200" dirty="0">
                <a:solidFill>
                  <a:schemeClr val="tx1"/>
                </a:solidFill>
                <a:effectLst/>
                <a:latin typeface="+mn-lt"/>
                <a:ea typeface="+mn-ea"/>
                <a:cs typeface="+mn-cs"/>
              </a:rPr>
              <a:t>native </a:t>
            </a:r>
            <a:r>
              <a:rPr lang="en-US" sz="1200" b="0" i="0" kern="1200" dirty="0">
                <a:solidFill>
                  <a:schemeClr val="tx1"/>
                </a:solidFill>
                <a:effectLst/>
                <a:latin typeface="+mn-lt"/>
                <a:ea typeface="+mn-ea"/>
                <a:cs typeface="+mn-cs"/>
              </a:rPr>
              <a:t>indicates that this method is not written in Java, but is implemented in the JVM for the native platform.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keyword </a:t>
            </a:r>
            <a:r>
              <a:rPr lang="en-US" sz="1200" b="1" i="0" kern="1200" dirty="0">
                <a:solidFill>
                  <a:schemeClr val="tx1"/>
                </a:solidFill>
                <a:effectLst/>
                <a:latin typeface="+mn-lt"/>
                <a:ea typeface="+mn-ea"/>
                <a:cs typeface="+mn-cs"/>
              </a:rPr>
              <a:t>protected </a:t>
            </a:r>
            <a:r>
              <a:rPr lang="en-US" sz="1200" b="0" i="0" kern="1200" dirty="0">
                <a:solidFill>
                  <a:schemeClr val="tx1"/>
                </a:solidFill>
                <a:effectLst/>
                <a:latin typeface="+mn-lt"/>
                <a:ea typeface="+mn-ea"/>
                <a:cs typeface="+mn-cs"/>
              </a:rPr>
              <a:t>restricts the method to be accessed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 the same package or in a subclass.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this reason, the </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class the implement Cloneable</a:t>
            </a:r>
            <a:r>
              <a:rPr lang="en-US" sz="1200" b="0" i="0" kern="1200" baseline="0" dirty="0">
                <a:solidFill>
                  <a:schemeClr val="tx1"/>
                </a:solidFill>
                <a:effectLst/>
                <a:latin typeface="+mn-lt"/>
                <a:ea typeface="+mn-ea"/>
                <a:cs typeface="+mn-cs"/>
              </a:rPr>
              <a:t> interface </a:t>
            </a:r>
            <a:r>
              <a:rPr lang="en-US" sz="1200" b="0" i="0" kern="1200" dirty="0">
                <a:solidFill>
                  <a:schemeClr val="tx1"/>
                </a:solidFill>
                <a:effectLst/>
                <a:latin typeface="+mn-lt"/>
                <a:ea typeface="+mn-ea"/>
                <a:cs typeface="+mn-cs"/>
              </a:rPr>
              <a:t>must override the method and change the visibility modifier to </a:t>
            </a:r>
            <a:r>
              <a:rPr lang="en-US" sz="1200" b="1" i="0" kern="1200" dirty="0">
                <a:solidFill>
                  <a:schemeClr val="tx1"/>
                </a:solidFill>
                <a:effectLst/>
                <a:latin typeface="+mn-lt"/>
                <a:ea typeface="+mn-ea"/>
                <a:cs typeface="+mn-cs"/>
              </a:rPr>
              <a:t>public </a:t>
            </a:r>
            <a:r>
              <a:rPr lang="en-US" sz="1200" b="0" i="0" kern="1200" dirty="0">
                <a:solidFill>
                  <a:schemeClr val="tx1"/>
                </a:solidFill>
                <a:effectLst/>
                <a:latin typeface="+mn-lt"/>
                <a:ea typeface="+mn-ea"/>
                <a:cs typeface="+mn-cs"/>
              </a:rPr>
              <a:t>so the method can be used in any package</a:t>
            </a:r>
            <a:r>
              <a:rPr lang="en-US" dirty="0"/>
              <a:t> </a:t>
            </a:r>
          </a:p>
          <a:p>
            <a:endParaRPr lang="en-US" dirty="0"/>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clone </a:t>
            </a:r>
            <a:r>
              <a:rPr lang="en-US" sz="1200" b="0" i="0" kern="1200" dirty="0">
                <a:solidFill>
                  <a:schemeClr val="tx1"/>
                </a:solidFill>
                <a:effectLst/>
                <a:latin typeface="+mn-lt"/>
                <a:ea typeface="+mn-ea"/>
                <a:cs typeface="+mn-cs"/>
              </a:rPr>
              <a:t>method defined in the </a:t>
            </a:r>
            <a:r>
              <a:rPr lang="en-US" sz="1200" b="1" i="0" kern="1200" dirty="0">
                <a:solidFill>
                  <a:schemeClr val="tx1"/>
                </a:solidFill>
                <a:effectLst/>
                <a:latin typeface="+mn-lt"/>
                <a:ea typeface="+mn-ea"/>
                <a:cs typeface="+mn-cs"/>
              </a:rPr>
              <a:t>Object </a:t>
            </a:r>
            <a:r>
              <a:rPr lang="en-US" sz="1200" b="0" i="0" kern="1200" dirty="0">
                <a:solidFill>
                  <a:schemeClr val="tx1"/>
                </a:solidFill>
                <a:effectLst/>
                <a:latin typeface="+mn-lt"/>
                <a:ea typeface="+mn-ea"/>
                <a:cs typeface="+mn-cs"/>
              </a:rPr>
              <a:t>class throws </a:t>
            </a:r>
            <a:r>
              <a:rPr lang="en-US" sz="1200" b="1" i="0" kern="1200" dirty="0" err="1">
                <a:solidFill>
                  <a:schemeClr val="tx1"/>
                </a:solidFill>
                <a:effectLst/>
                <a:latin typeface="+mn-lt"/>
                <a:ea typeface="+mn-ea"/>
                <a:cs typeface="+mn-cs"/>
              </a:rPr>
              <a:t>CloneNotSupportedException</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if the object is not a type of </a:t>
            </a:r>
            <a:r>
              <a:rPr lang="en-US" sz="1200" b="1" i="0" kern="1200" dirty="0">
                <a:solidFill>
                  <a:schemeClr val="tx1"/>
                </a:solidFill>
                <a:effectLst/>
                <a:latin typeface="+mn-lt"/>
                <a:ea typeface="+mn-ea"/>
                <a:cs typeface="+mn-cs"/>
              </a:rPr>
              <a:t>Cloneable</a:t>
            </a:r>
            <a:r>
              <a:rPr lang="en-US" sz="1200" b="0" i="0" kern="1200" dirty="0">
                <a:solidFill>
                  <a:schemeClr val="tx1"/>
                </a:solidFill>
                <a:effectLst/>
                <a:latin typeface="+mn-lt"/>
                <a:ea typeface="+mn-ea"/>
                <a:cs typeface="+mn-cs"/>
              </a:rPr>
              <a:t>. </a:t>
            </a:r>
            <a:br>
              <a:rPr lang="en-US" dirty="0"/>
            </a:b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51</a:t>
            </a:fld>
            <a:endParaRPr lang="en-US"/>
          </a:p>
        </p:txBody>
      </p:sp>
    </p:spTree>
    <p:extLst>
      <p:ext uri="{BB962C8B-B14F-4D97-AF65-F5344CB8AC3E}">
        <p14:creationId xmlns:p14="http://schemas.microsoft.com/office/powerpoint/2010/main" val="36646968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House </a:t>
            </a:r>
            <a:r>
              <a:rPr lang="en-US" sz="1200" b="0" i="0" kern="1200" dirty="0">
                <a:solidFill>
                  <a:schemeClr val="tx1"/>
                </a:solidFill>
                <a:effectLst/>
                <a:latin typeface="+mn-lt"/>
                <a:ea typeface="+mn-ea"/>
                <a:cs typeface="+mn-cs"/>
              </a:rPr>
              <a:t>class implements the </a:t>
            </a:r>
            <a:r>
              <a:rPr lang="en-US" sz="1200" b="1" i="0" kern="1200" dirty="0" err="1">
                <a:solidFill>
                  <a:schemeClr val="tx1"/>
                </a:solidFill>
                <a:effectLst/>
                <a:latin typeface="+mn-lt"/>
                <a:ea typeface="+mn-ea"/>
                <a:cs typeface="+mn-cs"/>
              </a:rPr>
              <a:t>compareTo</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method (lines 36–43) defined in the</a:t>
            </a:r>
            <a:br>
              <a:rPr lang="en-US" sz="1200" b="0"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Comparable </a:t>
            </a:r>
            <a:r>
              <a:rPr lang="en-US" sz="1200" b="0" i="0" kern="1200" dirty="0">
                <a:solidFill>
                  <a:schemeClr val="tx1"/>
                </a:solidFill>
                <a:effectLst/>
                <a:latin typeface="+mn-lt"/>
                <a:ea typeface="+mn-ea"/>
                <a:cs typeface="+mn-cs"/>
              </a:rPr>
              <a:t>interface. The method compares the areas of two houses.</a:t>
            </a:r>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52</a:t>
            </a:fld>
            <a:endParaRPr lang="en-US"/>
          </a:p>
        </p:txBody>
      </p:sp>
    </p:spTree>
    <p:extLst>
      <p:ext uri="{BB962C8B-B14F-4D97-AF65-F5344CB8AC3E}">
        <p14:creationId xmlns:p14="http://schemas.microsoft.com/office/powerpoint/2010/main" val="26431232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clone </a:t>
            </a:r>
            <a:r>
              <a:rPr lang="en-US" sz="1200" b="0" i="0" kern="1200" dirty="0">
                <a:solidFill>
                  <a:schemeClr val="tx1"/>
                </a:solidFill>
                <a:effectLst/>
                <a:latin typeface="+mn-lt"/>
                <a:ea typeface="+mn-ea"/>
                <a:cs typeface="+mn-cs"/>
              </a:rPr>
              <a:t>method in the </a:t>
            </a:r>
            <a:r>
              <a:rPr lang="en-US" sz="1200" b="1" i="0" kern="1200" dirty="0">
                <a:solidFill>
                  <a:schemeClr val="tx1"/>
                </a:solidFill>
                <a:effectLst/>
                <a:latin typeface="+mn-lt"/>
                <a:ea typeface="+mn-ea"/>
                <a:cs typeface="+mn-cs"/>
              </a:rPr>
              <a:t>Object </a:t>
            </a:r>
            <a:r>
              <a:rPr lang="en-US" sz="1200" b="0" i="0" kern="1200" dirty="0">
                <a:solidFill>
                  <a:schemeClr val="tx1"/>
                </a:solidFill>
                <a:effectLst/>
                <a:latin typeface="+mn-lt"/>
                <a:ea typeface="+mn-ea"/>
                <a:cs typeface="+mn-cs"/>
              </a:rPr>
              <a:t>class copies each field from the original object to the target object.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the field is of a primitive type, its value is copied. For example, the value of </a:t>
            </a:r>
            <a:r>
              <a:rPr lang="en-US" sz="1200" b="1" i="0" kern="1200" dirty="0">
                <a:solidFill>
                  <a:schemeClr val="tx1"/>
                </a:solidFill>
                <a:effectLst/>
                <a:latin typeface="+mn-lt"/>
                <a:ea typeface="+mn-ea"/>
                <a:cs typeface="+mn-cs"/>
              </a:rPr>
              <a:t>area </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double </a:t>
            </a:r>
            <a:r>
              <a:rPr lang="en-US" sz="1200" b="0" i="0" kern="1200" dirty="0">
                <a:solidFill>
                  <a:schemeClr val="tx1"/>
                </a:solidFill>
                <a:effectLst/>
                <a:latin typeface="+mn-lt"/>
                <a:ea typeface="+mn-ea"/>
                <a:cs typeface="+mn-cs"/>
              </a:rPr>
              <a:t>type) is copied from </a:t>
            </a:r>
            <a:r>
              <a:rPr lang="en-US" sz="1200" b="1" i="0" kern="1200" dirty="0">
                <a:solidFill>
                  <a:schemeClr val="tx1"/>
                </a:solidFill>
                <a:effectLst/>
                <a:latin typeface="+mn-lt"/>
                <a:ea typeface="+mn-ea"/>
                <a:cs typeface="+mn-cs"/>
              </a:rPr>
              <a:t>house1 </a:t>
            </a:r>
            <a:r>
              <a:rPr lang="en-US" sz="1200" b="0" i="0" kern="1200" dirty="0">
                <a:solidFill>
                  <a:schemeClr val="tx1"/>
                </a:solidFill>
                <a:effectLst/>
                <a:latin typeface="+mn-lt"/>
                <a:ea typeface="+mn-ea"/>
                <a:cs typeface="+mn-cs"/>
              </a:rPr>
              <a:t>to </a:t>
            </a:r>
            <a:r>
              <a:rPr lang="en-US" sz="1200" b="1" i="0" kern="1200" dirty="0">
                <a:solidFill>
                  <a:schemeClr val="tx1"/>
                </a:solidFill>
                <a:effectLst/>
                <a:latin typeface="+mn-lt"/>
                <a:ea typeface="+mn-ea"/>
                <a:cs typeface="+mn-cs"/>
              </a:rPr>
              <a:t>house2</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the field is of an object, the reference of the field is copied. </a:t>
            </a:r>
          </a:p>
          <a:p>
            <a:r>
              <a:rPr lang="en-US" sz="1200" b="0" i="0" kern="1200" dirty="0">
                <a:solidFill>
                  <a:schemeClr val="tx1"/>
                </a:solidFill>
                <a:effectLst/>
                <a:latin typeface="+mn-lt"/>
                <a:ea typeface="+mn-ea"/>
                <a:cs typeface="+mn-cs"/>
              </a:rPr>
              <a:t>For example, the field </a:t>
            </a:r>
            <a:r>
              <a:rPr lang="en-US" sz="1200" b="1" i="0" kern="1200" dirty="0" err="1">
                <a:solidFill>
                  <a:schemeClr val="tx1"/>
                </a:solidFill>
                <a:effectLst/>
                <a:latin typeface="+mn-lt"/>
                <a:ea typeface="+mn-ea"/>
                <a:cs typeface="+mn-cs"/>
              </a:rPr>
              <a:t>whenBuilt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of the </a:t>
            </a:r>
            <a:r>
              <a:rPr lang="en-US" sz="1200" b="1" i="0" kern="1200" dirty="0">
                <a:solidFill>
                  <a:schemeClr val="tx1"/>
                </a:solidFill>
                <a:effectLst/>
                <a:latin typeface="+mn-lt"/>
                <a:ea typeface="+mn-ea"/>
                <a:cs typeface="+mn-cs"/>
              </a:rPr>
              <a:t>Date </a:t>
            </a:r>
            <a:r>
              <a:rPr lang="en-US" sz="1200" b="0" i="0" kern="1200" dirty="0">
                <a:solidFill>
                  <a:schemeClr val="tx1"/>
                </a:solidFill>
                <a:effectLst/>
                <a:latin typeface="+mn-lt"/>
                <a:ea typeface="+mn-ea"/>
                <a:cs typeface="+mn-cs"/>
              </a:rPr>
              <a:t>class, so its reference is copied into </a:t>
            </a:r>
            <a:r>
              <a:rPr lang="en-US" sz="1200" b="1" i="0" kern="1200" dirty="0">
                <a:solidFill>
                  <a:schemeClr val="tx1"/>
                </a:solidFill>
                <a:effectLst/>
                <a:latin typeface="+mn-lt"/>
                <a:ea typeface="+mn-ea"/>
                <a:cs typeface="+mn-cs"/>
              </a:rPr>
              <a:t>house2</a:t>
            </a:r>
            <a:r>
              <a:rPr lang="en-US" sz="1200" b="0" i="0" kern="1200" dirty="0">
                <a:solidFill>
                  <a:schemeClr val="tx1"/>
                </a:solidFill>
                <a:effectLst/>
                <a:latin typeface="+mn-lt"/>
                <a:ea typeface="+mn-ea"/>
                <a:cs typeface="+mn-cs"/>
              </a:rPr>
              <a:t>, as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shown in Figure a. Therefore, </a:t>
            </a:r>
            <a:r>
              <a:rPr lang="en-US" sz="1200" b="1" i="0" kern="1200" dirty="0">
                <a:solidFill>
                  <a:schemeClr val="tx1"/>
                </a:solidFill>
                <a:effectLst/>
                <a:latin typeface="+mn-lt"/>
                <a:ea typeface="+mn-ea"/>
                <a:cs typeface="+mn-cs"/>
              </a:rPr>
              <a:t>house1.whenBuilt == house2.whenBuilt </a:t>
            </a:r>
            <a:r>
              <a:rPr lang="en-US" sz="1200" b="0" i="0" kern="1200" dirty="0">
                <a:solidFill>
                  <a:schemeClr val="tx1"/>
                </a:solidFill>
                <a:effectLst/>
                <a:latin typeface="+mn-lt"/>
                <a:ea typeface="+mn-ea"/>
                <a:cs typeface="+mn-cs"/>
              </a:rPr>
              <a:t>is true.</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although </a:t>
            </a:r>
            <a:r>
              <a:rPr lang="en-US" sz="1200" b="1" i="0" kern="1200" dirty="0">
                <a:solidFill>
                  <a:schemeClr val="tx1"/>
                </a:solidFill>
                <a:effectLst/>
                <a:latin typeface="+mn-lt"/>
                <a:ea typeface="+mn-ea"/>
                <a:cs typeface="+mn-cs"/>
              </a:rPr>
              <a:t>house1 == house2 </a:t>
            </a:r>
            <a:r>
              <a:rPr lang="en-US" sz="1200" b="0" i="0" kern="1200" dirty="0">
                <a:solidFill>
                  <a:schemeClr val="tx1"/>
                </a:solidFill>
                <a:effectLst/>
                <a:latin typeface="+mn-lt"/>
                <a:ea typeface="+mn-ea"/>
                <a:cs typeface="+mn-cs"/>
              </a:rPr>
              <a:t>is false.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referred to as a </a:t>
            </a:r>
            <a:r>
              <a:rPr lang="en-US" sz="1200" b="0" i="1" kern="1200" dirty="0">
                <a:solidFill>
                  <a:schemeClr val="tx1"/>
                </a:solidFill>
                <a:effectLst/>
                <a:latin typeface="+mn-lt"/>
                <a:ea typeface="+mn-ea"/>
                <a:cs typeface="+mn-cs"/>
              </a:rPr>
              <a:t>shallow copy </a:t>
            </a:r>
            <a:r>
              <a:rPr lang="en-US" sz="1200" b="0" i="0" kern="1200" dirty="0">
                <a:solidFill>
                  <a:schemeClr val="tx1"/>
                </a:solidFill>
                <a:effectLst/>
                <a:latin typeface="+mn-lt"/>
                <a:ea typeface="+mn-ea"/>
                <a:cs typeface="+mn-cs"/>
              </a:rPr>
              <a:t>rather than a </a:t>
            </a:r>
            <a:r>
              <a:rPr lang="en-US" sz="1200" b="0" i="1" kern="1200" dirty="0">
                <a:solidFill>
                  <a:schemeClr val="tx1"/>
                </a:solidFill>
                <a:effectLst/>
                <a:latin typeface="+mn-lt"/>
                <a:ea typeface="+mn-ea"/>
                <a:cs typeface="+mn-cs"/>
              </a:rPr>
              <a:t>deep</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copy</a:t>
            </a:r>
            <a:r>
              <a:rPr lang="en-US" sz="1200" b="0" i="0" kern="1200" dirty="0">
                <a:solidFill>
                  <a:schemeClr val="tx1"/>
                </a:solidFill>
                <a:effectLst/>
                <a:latin typeface="+mn-lt"/>
                <a:ea typeface="+mn-ea"/>
                <a:cs typeface="+mn-cs"/>
              </a:rPr>
              <a:t>, meaning if the field is of an object type, the object’s reference is copied rather than its contents.</a:t>
            </a:r>
            <a:r>
              <a:rPr lang="en-US" dirty="0"/>
              <a:t> </a:t>
            </a:r>
          </a:p>
        </p:txBody>
      </p:sp>
      <p:sp>
        <p:nvSpPr>
          <p:cNvPr id="4" name="Slide Number Placeholder 3"/>
          <p:cNvSpPr>
            <a:spLocks noGrp="1"/>
          </p:cNvSpPr>
          <p:nvPr>
            <p:ph type="sldNum" sz="quarter" idx="10"/>
          </p:nvPr>
        </p:nvSpPr>
        <p:spPr/>
        <p:txBody>
          <a:bodyPr/>
          <a:lstStyle/>
          <a:p>
            <a:fld id="{06DE6E4C-9EFA-43D4-A466-27E605DE36D5}" type="slidenum">
              <a:rPr lang="en-US" smtClean="0"/>
              <a:t>53</a:t>
            </a:fld>
            <a:endParaRPr lang="en-US"/>
          </a:p>
        </p:txBody>
      </p:sp>
    </p:spTree>
    <p:extLst>
      <p:ext uri="{BB962C8B-B14F-4D97-AF65-F5344CB8AC3E}">
        <p14:creationId xmlns:p14="http://schemas.microsoft.com/office/powerpoint/2010/main" val="39386294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54</a:t>
            </a:fld>
            <a:endParaRPr lang="en-US"/>
          </a:p>
        </p:txBody>
      </p:sp>
    </p:spTree>
    <p:extLst>
      <p:ext uri="{BB962C8B-B14F-4D97-AF65-F5344CB8AC3E}">
        <p14:creationId xmlns:p14="http://schemas.microsoft.com/office/powerpoint/2010/main" val="10591541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55</a:t>
            </a:fld>
            <a:endParaRPr lang="en-US"/>
          </a:p>
        </p:txBody>
      </p:sp>
    </p:spTree>
    <p:extLst>
      <p:ext uri="{BB962C8B-B14F-4D97-AF65-F5344CB8AC3E}">
        <p14:creationId xmlns:p14="http://schemas.microsoft.com/office/powerpoint/2010/main" val="35866100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56</a:t>
            </a:fld>
            <a:endParaRPr lang="en-US"/>
          </a:p>
        </p:txBody>
      </p:sp>
    </p:spTree>
    <p:extLst>
      <p:ext uri="{BB962C8B-B14F-4D97-AF65-F5344CB8AC3E}">
        <p14:creationId xmlns:p14="http://schemas.microsoft.com/office/powerpoint/2010/main" val="1543043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57</a:t>
            </a:fld>
            <a:endParaRPr lang="en-US"/>
          </a:p>
        </p:txBody>
      </p:sp>
    </p:spTree>
    <p:extLst>
      <p:ext uri="{BB962C8B-B14F-4D97-AF65-F5344CB8AC3E}">
        <p14:creationId xmlns:p14="http://schemas.microsoft.com/office/powerpoint/2010/main" val="14280988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58</a:t>
            </a:fld>
            <a:endParaRPr lang="en-US"/>
          </a:p>
        </p:txBody>
      </p:sp>
    </p:spTree>
    <p:extLst>
      <p:ext uri="{BB962C8B-B14F-4D97-AF65-F5344CB8AC3E}">
        <p14:creationId xmlns:p14="http://schemas.microsoft.com/office/powerpoint/2010/main" val="32938699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59</a:t>
            </a:fld>
            <a:endParaRPr lang="en-US"/>
          </a:p>
        </p:txBody>
      </p:sp>
    </p:spTree>
    <p:extLst>
      <p:ext uri="{BB962C8B-B14F-4D97-AF65-F5344CB8AC3E}">
        <p14:creationId xmlns:p14="http://schemas.microsoft.com/office/powerpoint/2010/main" val="1161109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6</a:t>
            </a:fld>
            <a:endParaRPr lang="en-US"/>
          </a:p>
        </p:txBody>
      </p:sp>
    </p:spTree>
    <p:extLst>
      <p:ext uri="{BB962C8B-B14F-4D97-AF65-F5344CB8AC3E}">
        <p14:creationId xmlns:p14="http://schemas.microsoft.com/office/powerpoint/2010/main" val="32952149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60</a:t>
            </a:fld>
            <a:endParaRPr lang="en-US"/>
          </a:p>
        </p:txBody>
      </p:sp>
    </p:spTree>
    <p:extLst>
      <p:ext uri="{BB962C8B-B14F-4D97-AF65-F5344CB8AC3E}">
        <p14:creationId xmlns:p14="http://schemas.microsoft.com/office/powerpoint/2010/main" val="2532746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61</a:t>
            </a:fld>
            <a:endParaRPr lang="en-US"/>
          </a:p>
        </p:txBody>
      </p:sp>
    </p:spTree>
    <p:extLst>
      <p:ext uri="{BB962C8B-B14F-4D97-AF65-F5344CB8AC3E}">
        <p14:creationId xmlns:p14="http://schemas.microsoft.com/office/powerpoint/2010/main" val="30434233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62</a:t>
            </a:fld>
            <a:endParaRPr lang="en-US"/>
          </a:p>
        </p:txBody>
      </p:sp>
    </p:spTree>
    <p:extLst>
      <p:ext uri="{BB962C8B-B14F-4D97-AF65-F5344CB8AC3E}">
        <p14:creationId xmlns:p14="http://schemas.microsoft.com/office/powerpoint/2010/main" val="1554942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a:t>In inheritance hierarchy, super classes become more general and subclasses become more specific.</a:t>
            </a:r>
          </a:p>
          <a:p>
            <a:pPr eaLnBrk="1" hangingPunct="1"/>
            <a:r>
              <a:rPr lang="en-US" altLang="en-US" dirty="0"/>
              <a:t>You must declare the class with the keyword </a:t>
            </a:r>
            <a:r>
              <a:rPr lang="en-US" altLang="en-US" dirty="0">
                <a:solidFill>
                  <a:schemeClr val="accent2"/>
                </a:solidFill>
                <a:latin typeface="Trebuchet MS" panose="020B0603020202020204" pitchFamily="34" charset="0"/>
              </a:rPr>
              <a:t>abstract</a:t>
            </a:r>
            <a:r>
              <a:rPr lang="en-US" altLang="en-US" dirty="0"/>
              <a:t>:</a:t>
            </a:r>
          </a:p>
          <a:p>
            <a:pPr lvl="1" eaLnBrk="1" hangingPunct="1">
              <a:buClr>
                <a:srgbClr val="99CCFF"/>
              </a:buClr>
              <a:buFontTx/>
              <a:buChar char=" "/>
            </a:pPr>
            <a:r>
              <a:rPr lang="en-US" altLang="en-US" dirty="0">
                <a:solidFill>
                  <a:schemeClr val="tx2"/>
                </a:solidFill>
                <a:latin typeface="Trebuchet MS" panose="020B0603020202020204" pitchFamily="34" charset="0"/>
              </a:rPr>
              <a:t>abstract</a:t>
            </a:r>
            <a:r>
              <a:rPr lang="en-US" altLang="en-US" dirty="0">
                <a:solidFill>
                  <a:srgbClr val="FFFF99"/>
                </a:solidFill>
                <a:latin typeface="Trebuchet MS" panose="020B0603020202020204" pitchFamily="34" charset="0"/>
              </a:rPr>
              <a:t> </a:t>
            </a:r>
            <a:r>
              <a:rPr lang="en-US" altLang="en-US" dirty="0">
                <a:solidFill>
                  <a:schemeClr val="accent2"/>
                </a:solidFill>
                <a:latin typeface="Trebuchet MS" panose="020B0603020202020204" pitchFamily="34" charset="0"/>
              </a:rPr>
              <a:t>class MyClass {...}</a:t>
            </a:r>
            <a:endParaRPr lang="en-US" altLang="en-US" dirty="0">
              <a:solidFill>
                <a:schemeClr val="accent2"/>
              </a:solidFill>
            </a:endParaRPr>
          </a:p>
          <a:p>
            <a:pPr eaLnBrk="1" hangingPunct="1"/>
            <a:r>
              <a:rPr lang="en-US" altLang="en-US" dirty="0"/>
              <a:t>An abstract class cannot be instantiated using the new operator.</a:t>
            </a:r>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7</a:t>
            </a:fld>
            <a:endParaRPr lang="en-US"/>
          </a:p>
        </p:txBody>
      </p:sp>
    </p:spTree>
    <p:extLst>
      <p:ext uri="{BB962C8B-B14F-4D97-AF65-F5344CB8AC3E}">
        <p14:creationId xmlns:p14="http://schemas.microsoft.com/office/powerpoint/2010/main" val="4275567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8</a:t>
            </a:fld>
            <a:endParaRPr lang="en-US"/>
          </a:p>
        </p:txBody>
      </p:sp>
    </p:spTree>
    <p:extLst>
      <p:ext uri="{BB962C8B-B14F-4D97-AF65-F5344CB8AC3E}">
        <p14:creationId xmlns:p14="http://schemas.microsoft.com/office/powerpoint/2010/main" val="1656300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9</a:t>
            </a:fld>
            <a:endParaRPr lang="en-US"/>
          </a:p>
        </p:txBody>
      </p:sp>
    </p:spTree>
    <p:extLst>
      <p:ext uri="{BB962C8B-B14F-4D97-AF65-F5344CB8AC3E}">
        <p14:creationId xmlns:p14="http://schemas.microsoft.com/office/powerpoint/2010/main" val="1340214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67144"/>
            <a:ext cx="7772400" cy="660255"/>
          </a:xfrm>
          <a:noFill/>
        </p:spPr>
        <p:txBody>
          <a:bodyPr anchor="b"/>
          <a:lstStyle>
            <a:lvl1pPr algn="l">
              <a:defRPr sz="2800" b="1">
                <a:solidFill>
                  <a:srgbClr val="56A67B"/>
                </a:solidFill>
              </a:defRPr>
            </a:lvl1pPr>
          </a:lstStyle>
          <a:p>
            <a:r>
              <a:rPr lang="en-US" dirty="0"/>
              <a:t>Chapter</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15D-4E99-42B8-B1B4-4F7FEE987B9B}" type="slidenum">
              <a:rPr lang="en-US" smtClean="0"/>
              <a:t>‹#›</a:t>
            </a:fld>
            <a:endParaRPr lang="en-US"/>
          </a:p>
        </p:txBody>
      </p:sp>
      <p:sp>
        <p:nvSpPr>
          <p:cNvPr id="7" name="TextBox 6"/>
          <p:cNvSpPr txBox="1"/>
          <p:nvPr userDrawn="1"/>
        </p:nvSpPr>
        <p:spPr>
          <a:xfrm>
            <a:off x="685800" y="1320583"/>
            <a:ext cx="7886700" cy="584775"/>
          </a:xfrm>
          <a:prstGeom prst="rect">
            <a:avLst/>
          </a:prstGeom>
          <a:noFill/>
        </p:spPr>
        <p:txBody>
          <a:bodyPr wrap="square" rtlCol="0">
            <a:spAutoFit/>
          </a:bodyPr>
          <a:lstStyle/>
          <a:p>
            <a:r>
              <a:rPr lang="en-US" sz="3200" b="1" dirty="0">
                <a:latin typeface="Garamond" panose="02020404030301010803" pitchFamily="18" charset="0"/>
              </a:rPr>
              <a:t>ICS108 Object-Oriented Programming</a:t>
            </a:r>
          </a:p>
        </p:txBody>
      </p:sp>
      <p:cxnSp>
        <p:nvCxnSpPr>
          <p:cNvPr id="11" name="Straight Connector 10"/>
          <p:cNvCxnSpPr/>
          <p:nvPr userDrawn="1"/>
        </p:nvCxnSpPr>
        <p:spPr>
          <a:xfrm>
            <a:off x="685800" y="2909455"/>
            <a:ext cx="782955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1763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506715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3101676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921254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69">
            <a:extLst>
              <a:ext uri="{FF2B5EF4-FFF2-40B4-BE49-F238E27FC236}">
                <a16:creationId xmlns:a16="http://schemas.microsoft.com/office/drawing/2014/main" id="{3E3D56E2-BDA5-0147-8564-4F58C9B2B22A}"/>
              </a:ext>
            </a:extLst>
          </p:cNvPr>
          <p:cNvSpPr>
            <a:spLocks noGrp="1" noChangeArrowheads="1"/>
          </p:cNvSpPr>
          <p:nvPr>
            <p:ph type="dt" sz="half" idx="10"/>
          </p:nvPr>
        </p:nvSpPr>
        <p:spPr/>
        <p:txBody>
          <a:bodyPr/>
          <a:lstStyle>
            <a:lvl1pPr>
              <a:defRPr/>
            </a:lvl1pPr>
          </a:lstStyle>
          <a:p>
            <a:pPr>
              <a:defRPr/>
            </a:pPr>
            <a:fld id="{9C5770F5-2B29-4748-AEC3-42C46CFC4821}" type="datetime1">
              <a:rPr lang="en-US"/>
              <a:pPr>
                <a:defRPr/>
              </a:pPr>
              <a:t>9/24/2022</a:t>
            </a:fld>
            <a:endParaRPr lang="en-US"/>
          </a:p>
        </p:txBody>
      </p:sp>
      <p:sp>
        <p:nvSpPr>
          <p:cNvPr id="5" name="Rectangle 70">
            <a:extLst>
              <a:ext uri="{FF2B5EF4-FFF2-40B4-BE49-F238E27FC236}">
                <a16:creationId xmlns:a16="http://schemas.microsoft.com/office/drawing/2014/main" id="{43CB05F7-7A21-6E43-A233-7A1A87114CB2}"/>
              </a:ext>
            </a:extLst>
          </p:cNvPr>
          <p:cNvSpPr>
            <a:spLocks noGrp="1" noChangeArrowheads="1"/>
          </p:cNvSpPr>
          <p:nvPr>
            <p:ph type="ftr" sz="quarter" idx="11"/>
          </p:nvPr>
        </p:nvSpPr>
        <p:spPr>
          <a:xfrm>
            <a:off x="3124200" y="6245225"/>
            <a:ext cx="2895600" cy="476250"/>
          </a:xfrm>
          <a:prstGeom prst="rect">
            <a:avLst/>
          </a:prstGeom>
        </p:spPr>
        <p:txBody>
          <a:bodyPr/>
          <a:lstStyle>
            <a:lvl1pPr>
              <a:defRPr/>
            </a:lvl1pPr>
          </a:lstStyle>
          <a:p>
            <a:pPr>
              <a:defRPr/>
            </a:pPr>
            <a:r>
              <a:rPr lang="en-US"/>
              <a:t>Abstract classes &amp; Interface</a:t>
            </a:r>
          </a:p>
        </p:txBody>
      </p:sp>
      <p:sp>
        <p:nvSpPr>
          <p:cNvPr id="6" name="Rectangle 71">
            <a:extLst>
              <a:ext uri="{FF2B5EF4-FFF2-40B4-BE49-F238E27FC236}">
                <a16:creationId xmlns:a16="http://schemas.microsoft.com/office/drawing/2014/main" id="{B7507800-23CF-3048-899B-7B5BD5BE7C61}"/>
              </a:ext>
            </a:extLst>
          </p:cNvPr>
          <p:cNvSpPr>
            <a:spLocks noGrp="1" noChangeArrowheads="1"/>
          </p:cNvSpPr>
          <p:nvPr>
            <p:ph type="sldNum" sz="quarter" idx="12"/>
          </p:nvPr>
        </p:nvSpPr>
        <p:spPr/>
        <p:txBody>
          <a:bodyPr/>
          <a:lstStyle>
            <a:lvl1pPr>
              <a:defRPr/>
            </a:lvl1pPr>
          </a:lstStyle>
          <a:p>
            <a:pPr>
              <a:defRPr/>
            </a:pPr>
            <a:fld id="{39F40439-957F-49E9-A494-C3CCF53EC22C}" type="slidenum">
              <a:rPr lang="en-US" altLang="ar-SA"/>
              <a:pPr>
                <a:defRPr/>
              </a:pPr>
              <a:t>‹#›</a:t>
            </a:fld>
            <a:endParaRPr lang="en-US" altLang="ar-SA"/>
          </a:p>
        </p:txBody>
      </p:sp>
    </p:spTree>
    <p:extLst>
      <p:ext uri="{BB962C8B-B14F-4D97-AF65-F5344CB8AC3E}">
        <p14:creationId xmlns:p14="http://schemas.microsoft.com/office/powerpoint/2010/main" val="179183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67144"/>
            <a:ext cx="7772400" cy="660255"/>
          </a:xfrm>
          <a:noFill/>
        </p:spPr>
        <p:txBody>
          <a:bodyPr anchor="b"/>
          <a:lstStyle>
            <a:lvl1pPr algn="l">
              <a:defRPr sz="2800" b="1">
                <a:solidFill>
                  <a:srgbClr val="56A67B"/>
                </a:solidFill>
              </a:defRPr>
            </a:lvl1pPr>
          </a:lstStyle>
          <a:p>
            <a:r>
              <a:rPr lang="en-US" dirty="0"/>
              <a:t>Chapter</a:t>
            </a:r>
          </a:p>
        </p:txBody>
      </p:sp>
      <p:cxnSp>
        <p:nvCxnSpPr>
          <p:cNvPr id="11" name="Straight Connector 10"/>
          <p:cNvCxnSpPr/>
          <p:nvPr userDrawn="1"/>
        </p:nvCxnSpPr>
        <p:spPr>
          <a:xfrm>
            <a:off x="685800" y="2909455"/>
            <a:ext cx="782955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12288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82" y="930632"/>
            <a:ext cx="8543637" cy="5530328"/>
          </a:xfrm>
        </p:spPr>
        <p:txBody>
          <a:bodyPr anchor="t">
            <a:normAutofit/>
          </a:bodyPr>
          <a:lstStyle>
            <a:lvl1pPr>
              <a:lnSpc>
                <a:spcPct val="100000"/>
              </a:lnSpc>
              <a:spcBef>
                <a:spcPts val="600"/>
              </a:spcBef>
              <a:buClr>
                <a:srgbClr val="1A864B"/>
              </a:buClr>
              <a:defRPr sz="2400" b="1">
                <a:latin typeface="Garamond" panose="02020404030301010803" pitchFamily="18" charset="0"/>
              </a:defRPr>
            </a:lvl1pPr>
            <a:lvl2pPr>
              <a:lnSpc>
                <a:spcPct val="100000"/>
              </a:lnSpc>
              <a:spcBef>
                <a:spcPts val="600"/>
              </a:spcBef>
              <a:buClr>
                <a:srgbClr val="1A864B"/>
              </a:buClr>
              <a:defRPr sz="2400" b="0">
                <a:latin typeface="Times New Roman" panose="02020603050405020304" pitchFamily="18" charset="0"/>
                <a:cs typeface="Times New Roman" panose="02020603050405020304" pitchFamily="18" charset="0"/>
              </a:defRPr>
            </a:lvl2pPr>
            <a:lvl3pPr>
              <a:lnSpc>
                <a:spcPct val="100000"/>
              </a:lnSpc>
              <a:spcBef>
                <a:spcPts val="600"/>
              </a:spcBef>
              <a:buClr>
                <a:srgbClr val="1A864B"/>
              </a:buClr>
              <a:defRPr sz="2000" b="0">
                <a:latin typeface="Times New Roman" panose="02020603050405020304" pitchFamily="18" charset="0"/>
                <a:cs typeface="Times New Roman" panose="02020603050405020304" pitchFamily="18" charset="0"/>
              </a:defRPr>
            </a:lvl3pPr>
            <a:lvl4pPr>
              <a:lnSpc>
                <a:spcPct val="100000"/>
              </a:lnSpc>
              <a:spcBef>
                <a:spcPts val="600"/>
              </a:spcBef>
              <a:buClr>
                <a:srgbClr val="1A864B"/>
              </a:buClr>
              <a:defRPr sz="1800" b="0">
                <a:latin typeface="Times New Roman" panose="02020603050405020304" pitchFamily="18" charset="0"/>
                <a:cs typeface="Times New Roman" panose="02020603050405020304" pitchFamily="18" charset="0"/>
              </a:defRPr>
            </a:lvl4pPr>
            <a:lvl5pPr>
              <a:lnSpc>
                <a:spcPct val="100000"/>
              </a:lnSpc>
              <a:spcBef>
                <a:spcPts val="600"/>
              </a:spcBef>
              <a:buClr>
                <a:srgbClr val="1A864B"/>
              </a:buClr>
              <a:defRPr sz="1800" b="0">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ctrTitle" hasCustomPrompt="1"/>
          </p:nvPr>
        </p:nvSpPr>
        <p:spPr>
          <a:xfrm>
            <a:off x="314469" y="221673"/>
            <a:ext cx="8515062" cy="566088"/>
          </a:xfrm>
          <a:solidFill>
            <a:srgbClr val="F1F7F4"/>
          </a:solidFill>
        </p:spPr>
        <p:txBody>
          <a:bodyPr anchor="b"/>
          <a:lstStyle>
            <a:lvl1pPr algn="l">
              <a:defRPr sz="3200" b="1">
                <a:solidFill>
                  <a:schemeClr val="tx1"/>
                </a:solidFill>
              </a:defRPr>
            </a:lvl1pPr>
          </a:lstStyle>
          <a:p>
            <a:r>
              <a:rPr lang="en-US" dirty="0"/>
              <a:t>Chapter</a:t>
            </a:r>
          </a:p>
        </p:txBody>
      </p:sp>
      <p:cxnSp>
        <p:nvCxnSpPr>
          <p:cNvPr id="9" name="Straight Connector 8"/>
          <p:cNvCxnSpPr/>
          <p:nvPr userDrawn="1"/>
        </p:nvCxnSpPr>
        <p:spPr>
          <a:xfrm>
            <a:off x="300182" y="888491"/>
            <a:ext cx="8543637" cy="0"/>
          </a:xfrm>
          <a:prstGeom prst="lin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sp>
        <p:nvSpPr>
          <p:cNvPr id="16" name="TextBox 15"/>
          <p:cNvSpPr txBox="1"/>
          <p:nvPr userDrawn="1"/>
        </p:nvSpPr>
        <p:spPr>
          <a:xfrm>
            <a:off x="1782619" y="6460960"/>
            <a:ext cx="5577840" cy="338554"/>
          </a:xfrm>
          <a:prstGeom prst="rect">
            <a:avLst/>
          </a:prstGeom>
          <a:solidFill>
            <a:srgbClr val="F1F7F4"/>
          </a:solidFill>
        </p:spPr>
        <p:txBody>
          <a:bodyPr wrap="square" rtlCol="0">
            <a:spAutoFit/>
          </a:bodyPr>
          <a:lstStyle/>
          <a:p>
            <a:pPr algn="ctr"/>
            <a:r>
              <a:rPr lang="en-US" sz="1600" dirty="0">
                <a:latin typeface="Garamond" panose="02020404030301010803" pitchFamily="18" charset="0"/>
              </a:rPr>
              <a:t>ICS108 Object-Oriented Programming:</a:t>
            </a:r>
            <a:r>
              <a:rPr lang="en-US" sz="1600" baseline="0" dirty="0">
                <a:latin typeface="Garamond" panose="02020404030301010803" pitchFamily="18" charset="0"/>
              </a:rPr>
              <a:t> c</a:t>
            </a:r>
            <a:r>
              <a:rPr lang="en-US" sz="1600" dirty="0">
                <a:latin typeface="Garamond" panose="02020404030301010803" pitchFamily="18" charset="0"/>
              </a:rPr>
              <a:t>hapter 13</a:t>
            </a:r>
          </a:p>
        </p:txBody>
      </p:sp>
      <p:sp>
        <p:nvSpPr>
          <p:cNvPr id="17" name="TextBox 16"/>
          <p:cNvSpPr txBox="1"/>
          <p:nvPr userDrawn="1"/>
        </p:nvSpPr>
        <p:spPr>
          <a:xfrm>
            <a:off x="9233" y="6460960"/>
            <a:ext cx="1737360" cy="338554"/>
          </a:xfrm>
          <a:prstGeom prst="rect">
            <a:avLst/>
          </a:prstGeom>
          <a:solidFill>
            <a:srgbClr val="F1F7F4"/>
          </a:solidFill>
        </p:spPr>
        <p:txBody>
          <a:bodyPr wrap="square" rtlCol="0">
            <a:spAutoFit/>
          </a:bodyPr>
          <a:lstStyle/>
          <a:p>
            <a:r>
              <a:rPr lang="en-US" sz="1600" dirty="0">
                <a:latin typeface="Garamond" panose="02020404030301010803" pitchFamily="18" charset="0"/>
              </a:rPr>
              <a:t>Module 6</a:t>
            </a:r>
          </a:p>
        </p:txBody>
      </p:sp>
      <p:sp>
        <p:nvSpPr>
          <p:cNvPr id="20" name="Slide Number Placeholder 19"/>
          <p:cNvSpPr>
            <a:spLocks noGrp="1"/>
          </p:cNvSpPr>
          <p:nvPr>
            <p:ph type="sldNum" sz="quarter" idx="12"/>
          </p:nvPr>
        </p:nvSpPr>
        <p:spPr>
          <a:xfrm>
            <a:off x="7394576" y="6460960"/>
            <a:ext cx="1737360" cy="338328"/>
          </a:xfrm>
          <a:solidFill>
            <a:srgbClr val="F1F7F4"/>
          </a:solidFill>
        </p:spPr>
        <p:txBody>
          <a:bodyPr/>
          <a:lstStyle>
            <a:lvl1pPr algn="ctr">
              <a:defRPr sz="1600">
                <a:latin typeface="Garamond" panose="02020404030301010803" pitchFamily="18" charset="0"/>
              </a:defRPr>
            </a:lvl1pPr>
          </a:lstStyle>
          <a:p>
            <a:fld id="{99AE015D-4E99-42B8-B1B4-4F7FEE987B9B}" type="slidenum">
              <a:rPr lang="en-US" smtClean="0"/>
              <a:pPr/>
              <a:t>‹#›</a:t>
            </a:fld>
            <a:endParaRPr lang="en-US"/>
          </a:p>
        </p:txBody>
      </p:sp>
    </p:spTree>
    <p:extLst>
      <p:ext uri="{BB962C8B-B14F-4D97-AF65-F5344CB8AC3E}">
        <p14:creationId xmlns:p14="http://schemas.microsoft.com/office/powerpoint/2010/main" val="515385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087202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052496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3846910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1891718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741437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886538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3563"/>
            <a:ext cx="9144000" cy="623165"/>
          </a:xfrm>
          <a:prstGeom prst="rect">
            <a:avLst/>
          </a:prstGeom>
          <a:solidFill>
            <a:schemeClr val="bg1">
              <a:lumMod val="50000"/>
            </a:schemeClr>
          </a:solidFill>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87927" y="877455"/>
            <a:ext cx="8543637" cy="529950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AE015D-4E99-42B8-B1B4-4F7FEE987B9B}" type="slidenum">
              <a:rPr lang="en-US" smtClean="0"/>
              <a:t>‹#›</a:t>
            </a:fld>
            <a:endParaRPr lang="en-US"/>
          </a:p>
        </p:txBody>
      </p:sp>
    </p:spTree>
    <p:extLst>
      <p:ext uri="{BB962C8B-B14F-4D97-AF65-F5344CB8AC3E}">
        <p14:creationId xmlns:p14="http://schemas.microsoft.com/office/powerpoint/2010/main" val="2412370999"/>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3" r:id="rId13"/>
  </p:sldLayoutIdLst>
  <p:hf hdr="0" ftr="0" dt="0"/>
  <p:txStyles>
    <p:titleStyle>
      <a:lvl1pPr algn="l" defTabSz="914400" rtl="0" eaLnBrk="1" latinLnBrk="0" hangingPunct="1">
        <a:lnSpc>
          <a:spcPct val="90000"/>
        </a:lnSpc>
        <a:spcBef>
          <a:spcPct val="0"/>
        </a:spcBef>
        <a:buNone/>
        <a:defRPr sz="3600" kern="1200">
          <a:solidFill>
            <a:schemeClr val="bg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Module 6: Abstract Classes &amp; Interfaces</a:t>
            </a:r>
          </a:p>
        </p:txBody>
      </p:sp>
      <p:sp>
        <p:nvSpPr>
          <p:cNvPr id="3" name="Title 1"/>
          <p:cNvSpPr txBox="1">
            <a:spLocks/>
          </p:cNvSpPr>
          <p:nvPr/>
        </p:nvSpPr>
        <p:spPr>
          <a:xfrm>
            <a:off x="3367232" y="4691998"/>
            <a:ext cx="2466686" cy="660255"/>
          </a:xfrm>
          <a:prstGeom prst="rect">
            <a:avLst/>
          </a:prstGeom>
          <a:solidFill>
            <a:schemeClr val="bg1">
              <a:lumMod val="5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bg1"/>
                </a:solidFill>
                <a:latin typeface="Garamond" panose="02020404030301010803" pitchFamily="18" charset="0"/>
                <a:ea typeface="+mj-ea"/>
                <a:cs typeface="+mj-cs"/>
              </a:defRPr>
            </a:lvl1pPr>
          </a:lstStyle>
          <a:p>
            <a:pPr algn="ctr"/>
            <a:r>
              <a:rPr lang="en-US"/>
              <a:t>Chapter</a:t>
            </a:r>
            <a:r>
              <a:rPr lang="en-US" baseline="0"/>
              <a:t> 13</a:t>
            </a:r>
            <a:endParaRPr lang="en-US" dirty="0"/>
          </a:p>
        </p:txBody>
      </p:sp>
    </p:spTree>
    <p:extLst>
      <p:ext uri="{BB962C8B-B14F-4D97-AF65-F5344CB8AC3E}">
        <p14:creationId xmlns:p14="http://schemas.microsoft.com/office/powerpoint/2010/main" val="4018809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We cannot provide a reasonable implementation of </a:t>
            </a:r>
            <a:r>
              <a:rPr lang="en-US" dirty="0" err="1">
                <a:solidFill>
                  <a:srgbClr val="FF0000"/>
                </a:solidFill>
              </a:rPr>
              <a:t>getArea</a:t>
            </a:r>
            <a:r>
              <a:rPr lang="en-US" dirty="0">
                <a:solidFill>
                  <a:srgbClr val="FF0000"/>
                </a:solidFill>
              </a:rPr>
              <a:t>()</a:t>
            </a:r>
            <a:r>
              <a:rPr lang="en-US" dirty="0"/>
              <a:t> in the superclass.</a:t>
            </a:r>
          </a:p>
          <a:p>
            <a:pPr lvl="1"/>
            <a:r>
              <a:rPr lang="en-US" dirty="0"/>
              <a:t>We have to know whether the object is circle or rectangle.</a:t>
            </a:r>
          </a:p>
          <a:p>
            <a:pPr lvl="1"/>
            <a:r>
              <a:rPr lang="en-US" dirty="0"/>
              <a:t>It is better to define the </a:t>
            </a:r>
            <a:r>
              <a:rPr lang="en-US" dirty="0" err="1"/>
              <a:t>getArea</a:t>
            </a:r>
            <a:r>
              <a:rPr lang="en-US" dirty="0"/>
              <a:t>() and </a:t>
            </a:r>
            <a:r>
              <a:rPr lang="en-US" dirty="0" err="1"/>
              <a:t>getPerimeter</a:t>
            </a:r>
            <a:r>
              <a:rPr lang="en-US" dirty="0"/>
              <a:t>() methods in the </a:t>
            </a:r>
            <a:r>
              <a:rPr lang="en-US" dirty="0">
                <a:solidFill>
                  <a:schemeClr val="accent5"/>
                </a:solidFill>
              </a:rPr>
              <a:t>Shape</a:t>
            </a:r>
            <a:r>
              <a:rPr lang="en-US" dirty="0"/>
              <a:t> class. (common behavior).</a:t>
            </a:r>
          </a:p>
          <a:p>
            <a:endParaRPr lang="en-US" dirty="0"/>
          </a:p>
          <a:p>
            <a:r>
              <a:rPr lang="en-US" dirty="0"/>
              <a:t>So, we declare </a:t>
            </a:r>
            <a:r>
              <a:rPr lang="en-US" dirty="0" err="1">
                <a:solidFill>
                  <a:srgbClr val="FF0000"/>
                </a:solidFill>
              </a:rPr>
              <a:t>getArea</a:t>
            </a:r>
            <a:r>
              <a:rPr lang="en-US" dirty="0">
                <a:solidFill>
                  <a:srgbClr val="FF0000"/>
                </a:solidFill>
              </a:rPr>
              <a:t>()</a:t>
            </a:r>
            <a:r>
              <a:rPr lang="en-US" dirty="0"/>
              <a:t> as an </a:t>
            </a:r>
            <a:r>
              <a:rPr lang="en-US" dirty="0">
                <a:solidFill>
                  <a:schemeClr val="accent2"/>
                </a:solidFill>
              </a:rPr>
              <a:t>abstract method </a:t>
            </a:r>
            <a:r>
              <a:rPr lang="en-US" dirty="0"/>
              <a:t>in the superclass because it has no implementation.</a:t>
            </a:r>
          </a:p>
          <a:p>
            <a:pPr lvl="1"/>
            <a:r>
              <a:rPr lang="en-US" dirty="0"/>
              <a:t>We enforce each subclass to override the </a:t>
            </a:r>
            <a:r>
              <a:rPr lang="en-US" dirty="0" err="1"/>
              <a:t>geatArea</a:t>
            </a:r>
            <a:r>
              <a:rPr lang="en-US" dirty="0"/>
              <a:t>() method.</a:t>
            </a:r>
          </a:p>
          <a:p>
            <a:endParaRPr lang="en-US" dirty="0"/>
          </a:p>
          <a:p>
            <a:r>
              <a:rPr lang="en-US" dirty="0"/>
              <a:t>Furthermore, we declare the Shape class to be an </a:t>
            </a:r>
            <a:r>
              <a:rPr lang="en-US" sz="2200" dirty="0">
                <a:solidFill>
                  <a:schemeClr val="accent2"/>
                </a:solidFill>
              </a:rPr>
              <a:t>abstract class</a:t>
            </a:r>
            <a:r>
              <a:rPr lang="en-US" sz="2200" dirty="0"/>
              <a:t>.</a:t>
            </a:r>
          </a:p>
          <a:p>
            <a:endParaRPr lang="en-US" dirty="0"/>
          </a:p>
        </p:txBody>
      </p:sp>
      <p:sp>
        <p:nvSpPr>
          <p:cNvPr id="3" name="Title 2"/>
          <p:cNvSpPr>
            <a:spLocks noGrp="1"/>
          </p:cNvSpPr>
          <p:nvPr>
            <p:ph type="ctrTitle"/>
          </p:nvPr>
        </p:nvSpPr>
        <p:spPr/>
        <p:txBody>
          <a:bodyPr/>
          <a:lstStyle/>
          <a:p>
            <a:r>
              <a:rPr lang="en-US" dirty="0"/>
              <a:t>Abstract Classes: Introduction</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10</a:t>
            </a:fld>
            <a:endParaRPr lang="en-US"/>
          </a:p>
        </p:txBody>
      </p:sp>
    </p:spTree>
    <p:extLst>
      <p:ext uri="{BB962C8B-B14F-4D97-AF65-F5344CB8AC3E}">
        <p14:creationId xmlns:p14="http://schemas.microsoft.com/office/powerpoint/2010/main" val="447015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036" y="1002064"/>
            <a:ext cx="6878931" cy="5289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 name="Title 2"/>
          <p:cNvSpPr>
            <a:spLocks noGrp="1"/>
          </p:cNvSpPr>
          <p:nvPr>
            <p:ph type="ctrTitle"/>
          </p:nvPr>
        </p:nvSpPr>
        <p:spPr/>
        <p:txBody>
          <a:bodyPr/>
          <a:lstStyle/>
          <a:p>
            <a:r>
              <a:rPr lang="en-US" dirty="0"/>
              <a:t>Abstract Classes: Example(1)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11</a:t>
            </a:fld>
            <a:endParaRPr lang="en-US"/>
          </a:p>
        </p:txBody>
      </p:sp>
      <p:sp>
        <p:nvSpPr>
          <p:cNvPr id="6" name="Rounded Rectangle 5"/>
          <p:cNvSpPr/>
          <p:nvPr/>
        </p:nvSpPr>
        <p:spPr>
          <a:xfrm>
            <a:off x="3200400" y="3387070"/>
            <a:ext cx="2137144" cy="355590"/>
          </a:xfrm>
          <a:prstGeom prst="roundRect">
            <a:avLst/>
          </a:prstGeom>
          <a:noFill/>
          <a:ln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EABCC5C-0422-483E-85DA-809BE820B388}"/>
              </a:ext>
            </a:extLst>
          </p:cNvPr>
          <p:cNvSpPr txBox="1"/>
          <p:nvPr/>
        </p:nvSpPr>
        <p:spPr>
          <a:xfrm>
            <a:off x="3177822" y="1002064"/>
            <a:ext cx="2468880" cy="261610"/>
          </a:xfrm>
          <a:prstGeom prst="rect">
            <a:avLst/>
          </a:prstGeom>
          <a:solidFill>
            <a:srgbClr val="6DD0F6"/>
          </a:solidFill>
        </p:spPr>
        <p:txBody>
          <a:bodyPr wrap="square" rtlCol="0">
            <a:spAutoFit/>
          </a:bodyPr>
          <a:lstStyle/>
          <a:p>
            <a:pPr algn="ctr"/>
            <a:r>
              <a:rPr lang="en-US" sz="1100" b="1" dirty="0">
                <a:latin typeface="Times New Roman" panose="02020603050405020304" pitchFamily="18" charset="0"/>
                <a:cs typeface="Times New Roman" panose="02020603050405020304" pitchFamily="18" charset="0"/>
              </a:rPr>
              <a:t>Shape</a:t>
            </a:r>
          </a:p>
        </p:txBody>
      </p:sp>
      <p:sp>
        <p:nvSpPr>
          <p:cNvPr id="8" name="TextBox 7">
            <a:extLst>
              <a:ext uri="{FF2B5EF4-FFF2-40B4-BE49-F238E27FC236}">
                <a16:creationId xmlns:a16="http://schemas.microsoft.com/office/drawing/2014/main" id="{C3CD8220-1F0B-40A4-84A2-F074850B03AD}"/>
              </a:ext>
            </a:extLst>
          </p:cNvPr>
          <p:cNvSpPr txBox="1"/>
          <p:nvPr/>
        </p:nvSpPr>
        <p:spPr>
          <a:xfrm>
            <a:off x="3200400" y="1902179"/>
            <a:ext cx="2373030" cy="430887"/>
          </a:xfrm>
          <a:prstGeom prst="rect">
            <a:avLst/>
          </a:prstGeom>
          <a:solidFill>
            <a:srgbClr val="E2F4FD"/>
          </a:solidFill>
        </p:spPr>
        <p:txBody>
          <a:bodyPr wrap="square" rtlCol="0">
            <a:spAutoFit/>
          </a:bodyPr>
          <a:lstStyle/>
          <a:p>
            <a:r>
              <a:rPr lang="en-US" sz="1100" dirty="0">
                <a:latin typeface="Times New Roman" panose="02020603050405020304" pitchFamily="18" charset="0"/>
                <a:cs typeface="Times New Roman" panose="02020603050405020304" pitchFamily="18" charset="0"/>
              </a:rPr>
              <a:t>#Shape()</a:t>
            </a:r>
          </a:p>
          <a:p>
            <a:r>
              <a:rPr lang="en-US" sz="1100" dirty="0">
                <a:latin typeface="Times New Roman" panose="02020603050405020304" pitchFamily="18" charset="0"/>
                <a:cs typeface="Times New Roman" panose="02020603050405020304" pitchFamily="18" charset="0"/>
              </a:rPr>
              <a:t>#Shape(</a:t>
            </a:r>
            <a:r>
              <a:rPr lang="en-US" sz="1100" dirty="0" err="1">
                <a:latin typeface="Times New Roman" panose="02020603050405020304" pitchFamily="18" charset="0"/>
                <a:cs typeface="Times New Roman" panose="02020603050405020304" pitchFamily="18" charset="0"/>
              </a:rPr>
              <a:t>color:String</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filled:boolean</a:t>
            </a:r>
            <a:r>
              <a:rPr lang="en-US" sz="11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70131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Abstract Classes: </a:t>
            </a:r>
            <a:r>
              <a:rPr lang="en-US" sz="2400" dirty="0"/>
              <a:t>Example(1) - GeometricObject class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12</a:t>
            </a:fld>
            <a:endParaRPr lang="en-US"/>
          </a:p>
        </p:txBody>
      </p:sp>
      <p:pic>
        <p:nvPicPr>
          <p:cNvPr id="2" name="Picture 1">
            <a:extLst>
              <a:ext uri="{FF2B5EF4-FFF2-40B4-BE49-F238E27FC236}">
                <a16:creationId xmlns:a16="http://schemas.microsoft.com/office/drawing/2014/main" id="{5A097190-82BF-4066-979C-59F8E9B85972}"/>
              </a:ext>
            </a:extLst>
          </p:cNvPr>
          <p:cNvPicPr>
            <a:picLocks noChangeAspect="1"/>
          </p:cNvPicPr>
          <p:nvPr/>
        </p:nvPicPr>
        <p:blipFill rotWithShape="1">
          <a:blip r:embed="rId3"/>
          <a:srcRect r="8803" b="20468"/>
          <a:stretch/>
        </p:blipFill>
        <p:spPr>
          <a:xfrm>
            <a:off x="323228" y="936978"/>
            <a:ext cx="4061639" cy="5454326"/>
          </a:xfrm>
          <a:prstGeom prst="rect">
            <a:avLst/>
          </a:prstGeom>
        </p:spPr>
      </p:pic>
      <p:pic>
        <p:nvPicPr>
          <p:cNvPr id="7" name="Picture 6">
            <a:extLst>
              <a:ext uri="{FF2B5EF4-FFF2-40B4-BE49-F238E27FC236}">
                <a16:creationId xmlns:a16="http://schemas.microsoft.com/office/drawing/2014/main" id="{602B3E22-B9D7-4D62-A002-B367F80FA0DF}"/>
              </a:ext>
            </a:extLst>
          </p:cNvPr>
          <p:cNvPicPr>
            <a:picLocks noChangeAspect="1"/>
          </p:cNvPicPr>
          <p:nvPr/>
        </p:nvPicPr>
        <p:blipFill>
          <a:blip r:embed="rId4"/>
          <a:stretch>
            <a:fillRect/>
          </a:stretch>
        </p:blipFill>
        <p:spPr>
          <a:xfrm>
            <a:off x="4516244" y="1525854"/>
            <a:ext cx="4469049" cy="3907176"/>
          </a:xfrm>
          <a:prstGeom prst="rect">
            <a:avLst/>
          </a:prstGeom>
        </p:spPr>
      </p:pic>
      <p:grpSp>
        <p:nvGrpSpPr>
          <p:cNvPr id="13" name="Group 12"/>
          <p:cNvGrpSpPr/>
          <p:nvPr/>
        </p:nvGrpSpPr>
        <p:grpSpPr>
          <a:xfrm>
            <a:off x="3601593" y="3664141"/>
            <a:ext cx="1196161" cy="1097945"/>
            <a:chOff x="3432656" y="4663101"/>
            <a:chExt cx="1196161" cy="1097945"/>
          </a:xfrm>
        </p:grpSpPr>
        <p:sp>
          <p:nvSpPr>
            <p:cNvPr id="10" name="Teardrop 9"/>
            <p:cNvSpPr/>
            <p:nvPr/>
          </p:nvSpPr>
          <p:spPr>
            <a:xfrm flipV="1">
              <a:off x="3432656" y="4663101"/>
              <a:ext cx="1196161" cy="882502"/>
            </a:xfrm>
            <a:prstGeom prst="teardrop">
              <a:avLst>
                <a:gd name="adj" fmla="val 124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rgbClr val="C00000"/>
                </a:solidFill>
              </a:endParaRPr>
            </a:p>
          </p:txBody>
        </p:sp>
        <p:sp>
          <p:nvSpPr>
            <p:cNvPr id="12" name="TextBox 11"/>
            <p:cNvSpPr txBox="1"/>
            <p:nvPr/>
          </p:nvSpPr>
          <p:spPr>
            <a:xfrm>
              <a:off x="3564033" y="4806939"/>
              <a:ext cx="1064784" cy="954107"/>
            </a:xfrm>
            <a:prstGeom prst="rect">
              <a:avLst/>
            </a:prstGeom>
            <a:noFill/>
          </p:spPr>
          <p:txBody>
            <a:bodyPr wrap="square" rtlCol="0">
              <a:spAutoFit/>
            </a:bodyPr>
            <a:lstStyle/>
            <a:p>
              <a:pPr algn="ctr"/>
              <a:r>
                <a:rPr lang="en-US" sz="1400" b="1" dirty="0">
                  <a:solidFill>
                    <a:srgbClr val="C00000"/>
                  </a:solidFill>
                </a:rPr>
                <a:t>Abstract methods</a:t>
              </a:r>
            </a:p>
            <a:p>
              <a:pPr algn="ctr"/>
              <a:r>
                <a:rPr lang="en-US" sz="1400" b="1" dirty="0">
                  <a:solidFill>
                    <a:srgbClr val="C00000"/>
                  </a:solidFill>
                </a:rPr>
                <a:t>?</a:t>
              </a:r>
            </a:p>
            <a:p>
              <a:pPr algn="ctr"/>
              <a:endParaRPr lang="en-US" sz="1400" dirty="0"/>
            </a:p>
          </p:txBody>
        </p:sp>
      </p:grpSp>
      <p:sp>
        <p:nvSpPr>
          <p:cNvPr id="8" name="Rounded Rectangle 7"/>
          <p:cNvSpPr/>
          <p:nvPr/>
        </p:nvSpPr>
        <p:spPr>
          <a:xfrm>
            <a:off x="5079264" y="4368801"/>
            <a:ext cx="3500292" cy="745066"/>
          </a:xfrm>
          <a:prstGeom prst="roundRect">
            <a:avLst/>
          </a:prstGeom>
          <a:noFill/>
          <a:ln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4913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A63BAAF-2973-4EDA-9104-17B18E6ACD14}"/>
              </a:ext>
            </a:extLst>
          </p:cNvPr>
          <p:cNvPicPr>
            <a:picLocks noChangeAspect="1"/>
          </p:cNvPicPr>
          <p:nvPr/>
        </p:nvPicPr>
        <p:blipFill rotWithShape="1">
          <a:blip r:embed="rId3"/>
          <a:srcRect b="204"/>
          <a:stretch/>
        </p:blipFill>
        <p:spPr>
          <a:xfrm>
            <a:off x="4985976" y="954594"/>
            <a:ext cx="3733161" cy="5401050"/>
          </a:xfrm>
          <a:prstGeom prst="rect">
            <a:avLst/>
          </a:prstGeom>
        </p:spPr>
      </p:pic>
      <p:pic>
        <p:nvPicPr>
          <p:cNvPr id="13" name="Picture 12">
            <a:extLst>
              <a:ext uri="{FF2B5EF4-FFF2-40B4-BE49-F238E27FC236}">
                <a16:creationId xmlns:a16="http://schemas.microsoft.com/office/drawing/2014/main" id="{0A159B16-9A94-4BDD-8D52-521B8BE06183}"/>
              </a:ext>
            </a:extLst>
          </p:cNvPr>
          <p:cNvPicPr>
            <a:picLocks noChangeAspect="1"/>
          </p:cNvPicPr>
          <p:nvPr/>
        </p:nvPicPr>
        <p:blipFill>
          <a:blip r:embed="rId4"/>
          <a:stretch>
            <a:fillRect/>
          </a:stretch>
        </p:blipFill>
        <p:spPr>
          <a:xfrm>
            <a:off x="314469" y="954594"/>
            <a:ext cx="3641633" cy="5506366"/>
          </a:xfrm>
          <a:prstGeom prst="rect">
            <a:avLst/>
          </a:prstGeom>
        </p:spPr>
      </p:pic>
      <p:sp>
        <p:nvSpPr>
          <p:cNvPr id="3" name="Title 2"/>
          <p:cNvSpPr>
            <a:spLocks noGrp="1"/>
          </p:cNvSpPr>
          <p:nvPr>
            <p:ph type="ctrTitle"/>
          </p:nvPr>
        </p:nvSpPr>
        <p:spPr/>
        <p:txBody>
          <a:bodyPr/>
          <a:lstStyle/>
          <a:p>
            <a:r>
              <a:rPr lang="en-US" dirty="0"/>
              <a:t>Abstract Classes: </a:t>
            </a:r>
            <a:r>
              <a:rPr lang="en-US" sz="2200" dirty="0"/>
              <a:t>Example(1) - Circle and Rectangle Classes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13</a:t>
            </a:fld>
            <a:endParaRPr lang="en-US"/>
          </a:p>
        </p:txBody>
      </p:sp>
      <p:sp>
        <p:nvSpPr>
          <p:cNvPr id="9" name="Rounded Rectangle 8"/>
          <p:cNvSpPr/>
          <p:nvPr/>
        </p:nvSpPr>
        <p:spPr>
          <a:xfrm>
            <a:off x="762882" y="3550599"/>
            <a:ext cx="3062177" cy="663935"/>
          </a:xfrm>
          <a:prstGeom prst="roundRect">
            <a:avLst/>
          </a:prstGeom>
          <a:noFill/>
          <a:ln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64231" y="4297842"/>
            <a:ext cx="3062177" cy="663935"/>
          </a:xfrm>
          <a:prstGeom prst="roundRect">
            <a:avLst/>
          </a:prstGeom>
          <a:noFill/>
          <a:ln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243290" y="5170195"/>
            <a:ext cx="3062177" cy="548640"/>
          </a:xfrm>
          <a:prstGeom prst="roundRect">
            <a:avLst/>
          </a:prstGeom>
          <a:noFill/>
          <a:ln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243290" y="5776373"/>
            <a:ext cx="3062177" cy="640080"/>
          </a:xfrm>
          <a:prstGeom prst="roundRect">
            <a:avLst/>
          </a:prstGeom>
          <a:noFill/>
          <a:ln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3858926" y="4284486"/>
            <a:ext cx="1127051" cy="1268818"/>
          </a:xfrm>
          <a:custGeom>
            <a:avLst/>
            <a:gdLst>
              <a:gd name="connsiteX0" fmla="*/ 95693 w 1711842"/>
              <a:gd name="connsiteY0" fmla="*/ 0 h 2328790"/>
              <a:gd name="connsiteX1" fmla="*/ 95693 w 1711842"/>
              <a:gd name="connsiteY1" fmla="*/ 0 h 2328790"/>
              <a:gd name="connsiteX2" fmla="*/ 116958 w 1711842"/>
              <a:gd name="connsiteY2" fmla="*/ 95693 h 2328790"/>
              <a:gd name="connsiteX3" fmla="*/ 138223 w 1711842"/>
              <a:gd name="connsiteY3" fmla="*/ 159488 h 2328790"/>
              <a:gd name="connsiteX4" fmla="*/ 159488 w 1711842"/>
              <a:gd name="connsiteY4" fmla="*/ 233916 h 2328790"/>
              <a:gd name="connsiteX5" fmla="*/ 159488 w 1711842"/>
              <a:gd name="connsiteY5" fmla="*/ 552893 h 2328790"/>
              <a:gd name="connsiteX6" fmla="*/ 138223 w 1711842"/>
              <a:gd name="connsiteY6" fmla="*/ 584791 h 2328790"/>
              <a:gd name="connsiteX7" fmla="*/ 116958 w 1711842"/>
              <a:gd name="connsiteY7" fmla="*/ 648586 h 2328790"/>
              <a:gd name="connsiteX8" fmla="*/ 85060 w 1711842"/>
              <a:gd name="connsiteY8" fmla="*/ 744279 h 2328790"/>
              <a:gd name="connsiteX9" fmla="*/ 74428 w 1711842"/>
              <a:gd name="connsiteY9" fmla="*/ 776177 h 2328790"/>
              <a:gd name="connsiteX10" fmla="*/ 53163 w 1711842"/>
              <a:gd name="connsiteY10" fmla="*/ 808074 h 2328790"/>
              <a:gd name="connsiteX11" fmla="*/ 31897 w 1711842"/>
              <a:gd name="connsiteY11" fmla="*/ 871870 h 2328790"/>
              <a:gd name="connsiteX12" fmla="*/ 21265 w 1711842"/>
              <a:gd name="connsiteY12" fmla="*/ 956930 h 2328790"/>
              <a:gd name="connsiteX13" fmla="*/ 10632 w 1711842"/>
              <a:gd name="connsiteY13" fmla="*/ 988828 h 2328790"/>
              <a:gd name="connsiteX14" fmla="*/ 0 w 1711842"/>
              <a:gd name="connsiteY14" fmla="*/ 1031358 h 2328790"/>
              <a:gd name="connsiteX15" fmla="*/ 21265 w 1711842"/>
              <a:gd name="connsiteY15" fmla="*/ 1360967 h 2328790"/>
              <a:gd name="connsiteX16" fmla="*/ 31897 w 1711842"/>
              <a:gd name="connsiteY16" fmla="*/ 1392865 h 2328790"/>
              <a:gd name="connsiteX17" fmla="*/ 53163 w 1711842"/>
              <a:gd name="connsiteY17" fmla="*/ 1424763 h 2328790"/>
              <a:gd name="connsiteX18" fmla="*/ 63795 w 1711842"/>
              <a:gd name="connsiteY18" fmla="*/ 1488558 h 2328790"/>
              <a:gd name="connsiteX19" fmla="*/ 85060 w 1711842"/>
              <a:gd name="connsiteY19" fmla="*/ 1531088 h 2328790"/>
              <a:gd name="connsiteX20" fmla="*/ 116958 w 1711842"/>
              <a:gd name="connsiteY20" fmla="*/ 1594884 h 2328790"/>
              <a:gd name="connsiteX21" fmla="*/ 138223 w 1711842"/>
              <a:gd name="connsiteY21" fmla="*/ 1658679 h 2328790"/>
              <a:gd name="connsiteX22" fmla="*/ 191386 w 1711842"/>
              <a:gd name="connsiteY22" fmla="*/ 1754372 h 2328790"/>
              <a:gd name="connsiteX23" fmla="*/ 223283 w 1711842"/>
              <a:gd name="connsiteY23" fmla="*/ 1786270 h 2328790"/>
              <a:gd name="connsiteX24" fmla="*/ 255181 w 1711842"/>
              <a:gd name="connsiteY24" fmla="*/ 1796902 h 2328790"/>
              <a:gd name="connsiteX25" fmla="*/ 287079 w 1711842"/>
              <a:gd name="connsiteY25" fmla="*/ 1828800 h 2328790"/>
              <a:gd name="connsiteX26" fmla="*/ 318976 w 1711842"/>
              <a:gd name="connsiteY26" fmla="*/ 1839433 h 2328790"/>
              <a:gd name="connsiteX27" fmla="*/ 393404 w 1711842"/>
              <a:gd name="connsiteY27" fmla="*/ 1871330 h 2328790"/>
              <a:gd name="connsiteX28" fmla="*/ 457200 w 1711842"/>
              <a:gd name="connsiteY28" fmla="*/ 1903228 h 2328790"/>
              <a:gd name="connsiteX29" fmla="*/ 563525 w 1711842"/>
              <a:gd name="connsiteY29" fmla="*/ 1935126 h 2328790"/>
              <a:gd name="connsiteX30" fmla="*/ 595423 w 1711842"/>
              <a:gd name="connsiteY30" fmla="*/ 1945758 h 2328790"/>
              <a:gd name="connsiteX31" fmla="*/ 680483 w 1711842"/>
              <a:gd name="connsiteY31" fmla="*/ 1956391 h 2328790"/>
              <a:gd name="connsiteX32" fmla="*/ 765544 w 1711842"/>
              <a:gd name="connsiteY32" fmla="*/ 1977656 h 2328790"/>
              <a:gd name="connsiteX33" fmla="*/ 808074 w 1711842"/>
              <a:gd name="connsiteY33" fmla="*/ 1998921 h 2328790"/>
              <a:gd name="connsiteX34" fmla="*/ 871870 w 1711842"/>
              <a:gd name="connsiteY34" fmla="*/ 2009553 h 2328790"/>
              <a:gd name="connsiteX35" fmla="*/ 935665 w 1711842"/>
              <a:gd name="connsiteY35" fmla="*/ 2030819 h 2328790"/>
              <a:gd name="connsiteX36" fmla="*/ 1052623 w 1711842"/>
              <a:gd name="connsiteY36" fmla="*/ 2052084 h 2328790"/>
              <a:gd name="connsiteX37" fmla="*/ 1137683 w 1711842"/>
              <a:gd name="connsiteY37" fmla="*/ 2062716 h 2328790"/>
              <a:gd name="connsiteX38" fmla="*/ 1329070 w 1711842"/>
              <a:gd name="connsiteY38" fmla="*/ 2083981 h 2328790"/>
              <a:gd name="connsiteX39" fmla="*/ 1403497 w 1711842"/>
              <a:gd name="connsiteY39" fmla="*/ 2105246 h 2328790"/>
              <a:gd name="connsiteX40" fmla="*/ 1499190 w 1711842"/>
              <a:gd name="connsiteY40" fmla="*/ 2158409 h 2328790"/>
              <a:gd name="connsiteX41" fmla="*/ 1562986 w 1711842"/>
              <a:gd name="connsiteY41" fmla="*/ 2200939 h 2328790"/>
              <a:gd name="connsiteX42" fmla="*/ 1584251 w 1711842"/>
              <a:gd name="connsiteY42" fmla="*/ 2222205 h 2328790"/>
              <a:gd name="connsiteX43" fmla="*/ 1605516 w 1711842"/>
              <a:gd name="connsiteY43" fmla="*/ 2254102 h 2328790"/>
              <a:gd name="connsiteX44" fmla="*/ 1637414 w 1711842"/>
              <a:gd name="connsiteY44" fmla="*/ 2264735 h 2328790"/>
              <a:gd name="connsiteX45" fmla="*/ 1669311 w 1711842"/>
              <a:gd name="connsiteY45" fmla="*/ 2264735 h 2328790"/>
              <a:gd name="connsiteX46" fmla="*/ 1648046 w 1711842"/>
              <a:gd name="connsiteY46" fmla="*/ 2041451 h 2328790"/>
              <a:gd name="connsiteX47" fmla="*/ 1637414 w 1711842"/>
              <a:gd name="connsiteY47" fmla="*/ 2009553 h 2328790"/>
              <a:gd name="connsiteX48" fmla="*/ 1626781 w 1711842"/>
              <a:gd name="connsiteY48" fmla="*/ 1786270 h 2328790"/>
              <a:gd name="connsiteX49" fmla="*/ 1605516 w 1711842"/>
              <a:gd name="connsiteY49" fmla="*/ 1722474 h 2328790"/>
              <a:gd name="connsiteX50" fmla="*/ 1584251 w 1711842"/>
              <a:gd name="connsiteY50" fmla="*/ 1637414 h 2328790"/>
              <a:gd name="connsiteX51" fmla="*/ 1594883 w 1711842"/>
              <a:gd name="connsiteY51" fmla="*/ 1446028 h 2328790"/>
              <a:gd name="connsiteX52" fmla="*/ 1616149 w 1711842"/>
              <a:gd name="connsiteY52" fmla="*/ 1382233 h 2328790"/>
              <a:gd name="connsiteX53" fmla="*/ 1648046 w 1711842"/>
              <a:gd name="connsiteY53" fmla="*/ 1286539 h 2328790"/>
              <a:gd name="connsiteX54" fmla="*/ 1658679 w 1711842"/>
              <a:gd name="connsiteY54" fmla="*/ 1254642 h 2328790"/>
              <a:gd name="connsiteX55" fmla="*/ 1669311 w 1711842"/>
              <a:gd name="connsiteY55" fmla="*/ 1222744 h 2328790"/>
              <a:gd name="connsiteX56" fmla="*/ 1690576 w 1711842"/>
              <a:gd name="connsiteY56" fmla="*/ 1190846 h 2328790"/>
              <a:gd name="connsiteX57" fmla="*/ 1711842 w 1711842"/>
              <a:gd name="connsiteY57" fmla="*/ 1127051 h 2328790"/>
              <a:gd name="connsiteX58" fmla="*/ 1701209 w 1711842"/>
              <a:gd name="connsiteY58" fmla="*/ 754912 h 2328790"/>
              <a:gd name="connsiteX59" fmla="*/ 1658679 w 1711842"/>
              <a:gd name="connsiteY59" fmla="*/ 659219 h 2328790"/>
              <a:gd name="connsiteX60" fmla="*/ 1605516 w 1711842"/>
              <a:gd name="connsiteY60" fmla="*/ 606056 h 2328790"/>
              <a:gd name="connsiteX61" fmla="*/ 1573618 w 1711842"/>
              <a:gd name="connsiteY61" fmla="*/ 584791 h 2328790"/>
              <a:gd name="connsiteX62" fmla="*/ 1541721 w 1711842"/>
              <a:gd name="connsiteY62" fmla="*/ 574158 h 2328790"/>
              <a:gd name="connsiteX63" fmla="*/ 1488558 w 1711842"/>
              <a:gd name="connsiteY63" fmla="*/ 552893 h 2328790"/>
              <a:gd name="connsiteX64" fmla="*/ 1446028 w 1711842"/>
              <a:gd name="connsiteY64" fmla="*/ 531628 h 2328790"/>
              <a:gd name="connsiteX65" fmla="*/ 1371600 w 1711842"/>
              <a:gd name="connsiteY65" fmla="*/ 499730 h 2328790"/>
              <a:gd name="connsiteX66" fmla="*/ 1212111 w 1711842"/>
              <a:gd name="connsiteY66" fmla="*/ 489098 h 2328790"/>
              <a:gd name="connsiteX67" fmla="*/ 1105786 w 1711842"/>
              <a:gd name="connsiteY67" fmla="*/ 478465 h 2328790"/>
              <a:gd name="connsiteX68" fmla="*/ 988828 w 1711842"/>
              <a:gd name="connsiteY68" fmla="*/ 457200 h 2328790"/>
              <a:gd name="connsiteX69" fmla="*/ 956930 w 1711842"/>
              <a:gd name="connsiteY69" fmla="*/ 446567 h 2328790"/>
              <a:gd name="connsiteX70" fmla="*/ 882502 w 1711842"/>
              <a:gd name="connsiteY70" fmla="*/ 425302 h 2328790"/>
              <a:gd name="connsiteX71" fmla="*/ 808074 w 1711842"/>
              <a:gd name="connsiteY71" fmla="*/ 393405 h 2328790"/>
              <a:gd name="connsiteX72" fmla="*/ 733646 w 1711842"/>
              <a:gd name="connsiteY72" fmla="*/ 372139 h 2328790"/>
              <a:gd name="connsiteX73" fmla="*/ 659218 w 1711842"/>
              <a:gd name="connsiteY73" fmla="*/ 340242 h 2328790"/>
              <a:gd name="connsiteX74" fmla="*/ 627321 w 1711842"/>
              <a:gd name="connsiteY74" fmla="*/ 318977 h 2328790"/>
              <a:gd name="connsiteX75" fmla="*/ 542260 w 1711842"/>
              <a:gd name="connsiteY75" fmla="*/ 297712 h 2328790"/>
              <a:gd name="connsiteX76" fmla="*/ 489097 w 1711842"/>
              <a:gd name="connsiteY76" fmla="*/ 265814 h 2328790"/>
              <a:gd name="connsiteX77" fmla="*/ 425302 w 1711842"/>
              <a:gd name="connsiteY77" fmla="*/ 223284 h 2328790"/>
              <a:gd name="connsiteX78" fmla="*/ 361507 w 1711842"/>
              <a:gd name="connsiteY78" fmla="*/ 191386 h 2328790"/>
              <a:gd name="connsiteX79" fmla="*/ 287079 w 1711842"/>
              <a:gd name="connsiteY79" fmla="*/ 170121 h 2328790"/>
              <a:gd name="connsiteX80" fmla="*/ 255181 w 1711842"/>
              <a:gd name="connsiteY80" fmla="*/ 148856 h 2328790"/>
              <a:gd name="connsiteX81" fmla="*/ 223283 w 1711842"/>
              <a:gd name="connsiteY81" fmla="*/ 138223 h 2328790"/>
              <a:gd name="connsiteX82" fmla="*/ 159488 w 1711842"/>
              <a:gd name="connsiteY82" fmla="*/ 95693 h 2328790"/>
              <a:gd name="connsiteX83" fmla="*/ 127590 w 1711842"/>
              <a:gd name="connsiteY83" fmla="*/ 74428 h 2328790"/>
              <a:gd name="connsiteX84" fmla="*/ 95693 w 1711842"/>
              <a:gd name="connsiteY84" fmla="*/ 0 h 232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711842" h="2328790">
                <a:moveTo>
                  <a:pt x="95693" y="0"/>
                </a:moveTo>
                <a:lnTo>
                  <a:pt x="95693" y="0"/>
                </a:lnTo>
                <a:cubicBezTo>
                  <a:pt x="102781" y="31898"/>
                  <a:pt x="108539" y="64121"/>
                  <a:pt x="116958" y="95693"/>
                </a:cubicBezTo>
                <a:cubicBezTo>
                  <a:pt x="122734" y="117351"/>
                  <a:pt x="132786" y="137742"/>
                  <a:pt x="138223" y="159488"/>
                </a:cubicBezTo>
                <a:cubicBezTo>
                  <a:pt x="151574" y="212892"/>
                  <a:pt x="144235" y="188156"/>
                  <a:pt x="159488" y="233916"/>
                </a:cubicBezTo>
                <a:cubicBezTo>
                  <a:pt x="169381" y="362523"/>
                  <a:pt x="179847" y="417166"/>
                  <a:pt x="159488" y="552893"/>
                </a:cubicBezTo>
                <a:cubicBezTo>
                  <a:pt x="157592" y="565530"/>
                  <a:pt x="143413" y="573114"/>
                  <a:pt x="138223" y="584791"/>
                </a:cubicBezTo>
                <a:cubicBezTo>
                  <a:pt x="129119" y="605274"/>
                  <a:pt x="124046" y="627321"/>
                  <a:pt x="116958" y="648586"/>
                </a:cubicBezTo>
                <a:lnTo>
                  <a:pt x="85060" y="744279"/>
                </a:lnTo>
                <a:cubicBezTo>
                  <a:pt x="81516" y="754912"/>
                  <a:pt x="80645" y="766852"/>
                  <a:pt x="74428" y="776177"/>
                </a:cubicBezTo>
                <a:cubicBezTo>
                  <a:pt x="67340" y="786809"/>
                  <a:pt x="58353" y="796397"/>
                  <a:pt x="53163" y="808074"/>
                </a:cubicBezTo>
                <a:cubicBezTo>
                  <a:pt x="44059" y="828558"/>
                  <a:pt x="31897" y="871870"/>
                  <a:pt x="31897" y="871870"/>
                </a:cubicBezTo>
                <a:cubicBezTo>
                  <a:pt x="28353" y="900223"/>
                  <a:pt x="26376" y="928817"/>
                  <a:pt x="21265" y="956930"/>
                </a:cubicBezTo>
                <a:cubicBezTo>
                  <a:pt x="19260" y="967957"/>
                  <a:pt x="13711" y="978051"/>
                  <a:pt x="10632" y="988828"/>
                </a:cubicBezTo>
                <a:cubicBezTo>
                  <a:pt x="6618" y="1002879"/>
                  <a:pt x="3544" y="1017181"/>
                  <a:pt x="0" y="1031358"/>
                </a:cubicBezTo>
                <a:cubicBezTo>
                  <a:pt x="3908" y="1129053"/>
                  <a:pt x="-2103" y="1255812"/>
                  <a:pt x="21265" y="1360967"/>
                </a:cubicBezTo>
                <a:cubicBezTo>
                  <a:pt x="23696" y="1371908"/>
                  <a:pt x="26885" y="1382840"/>
                  <a:pt x="31897" y="1392865"/>
                </a:cubicBezTo>
                <a:cubicBezTo>
                  <a:pt x="37612" y="1404295"/>
                  <a:pt x="46074" y="1414130"/>
                  <a:pt x="53163" y="1424763"/>
                </a:cubicBezTo>
                <a:cubicBezTo>
                  <a:pt x="56707" y="1446028"/>
                  <a:pt x="57600" y="1467909"/>
                  <a:pt x="63795" y="1488558"/>
                </a:cubicBezTo>
                <a:cubicBezTo>
                  <a:pt x="68349" y="1503740"/>
                  <a:pt x="78816" y="1516520"/>
                  <a:pt x="85060" y="1531088"/>
                </a:cubicBezTo>
                <a:cubicBezTo>
                  <a:pt x="111473" y="1592717"/>
                  <a:pt x="76092" y="1533584"/>
                  <a:pt x="116958" y="1594884"/>
                </a:cubicBezTo>
                <a:lnTo>
                  <a:pt x="138223" y="1658679"/>
                </a:lnTo>
                <a:cubicBezTo>
                  <a:pt x="151593" y="1698790"/>
                  <a:pt x="154827" y="1717812"/>
                  <a:pt x="191386" y="1754372"/>
                </a:cubicBezTo>
                <a:cubicBezTo>
                  <a:pt x="202018" y="1765005"/>
                  <a:pt x="210772" y="1777929"/>
                  <a:pt x="223283" y="1786270"/>
                </a:cubicBezTo>
                <a:cubicBezTo>
                  <a:pt x="232608" y="1792487"/>
                  <a:pt x="244548" y="1793358"/>
                  <a:pt x="255181" y="1796902"/>
                </a:cubicBezTo>
                <a:cubicBezTo>
                  <a:pt x="265814" y="1807535"/>
                  <a:pt x="274568" y="1820459"/>
                  <a:pt x="287079" y="1828800"/>
                </a:cubicBezTo>
                <a:cubicBezTo>
                  <a:pt x="296404" y="1835017"/>
                  <a:pt x="308675" y="1835018"/>
                  <a:pt x="318976" y="1839433"/>
                </a:cubicBezTo>
                <a:cubicBezTo>
                  <a:pt x="410933" y="1878844"/>
                  <a:pt x="318610" y="1846399"/>
                  <a:pt x="393404" y="1871330"/>
                </a:cubicBezTo>
                <a:cubicBezTo>
                  <a:pt x="429484" y="1907408"/>
                  <a:pt x="398413" y="1883632"/>
                  <a:pt x="457200" y="1903228"/>
                </a:cubicBezTo>
                <a:cubicBezTo>
                  <a:pt x="628623" y="1960369"/>
                  <a:pt x="395561" y="1893135"/>
                  <a:pt x="563525" y="1935126"/>
                </a:cubicBezTo>
                <a:cubicBezTo>
                  <a:pt x="574398" y="1937844"/>
                  <a:pt x="584396" y="1943753"/>
                  <a:pt x="595423" y="1945758"/>
                </a:cubicBezTo>
                <a:cubicBezTo>
                  <a:pt x="623536" y="1950869"/>
                  <a:pt x="652241" y="1952046"/>
                  <a:pt x="680483" y="1956391"/>
                </a:cubicBezTo>
                <a:cubicBezTo>
                  <a:pt x="706450" y="1960386"/>
                  <a:pt x="740184" y="1966787"/>
                  <a:pt x="765544" y="1977656"/>
                </a:cubicBezTo>
                <a:cubicBezTo>
                  <a:pt x="780112" y="1983900"/>
                  <a:pt x="792892" y="1994367"/>
                  <a:pt x="808074" y="1998921"/>
                </a:cubicBezTo>
                <a:cubicBezTo>
                  <a:pt x="828723" y="2005116"/>
                  <a:pt x="850605" y="2006009"/>
                  <a:pt x="871870" y="2009553"/>
                </a:cubicBezTo>
                <a:cubicBezTo>
                  <a:pt x="893135" y="2016642"/>
                  <a:pt x="913685" y="2026423"/>
                  <a:pt x="935665" y="2030819"/>
                </a:cubicBezTo>
                <a:cubicBezTo>
                  <a:pt x="981444" y="2039974"/>
                  <a:pt x="1005029" y="2045285"/>
                  <a:pt x="1052623" y="2052084"/>
                </a:cubicBezTo>
                <a:cubicBezTo>
                  <a:pt x="1080910" y="2056125"/>
                  <a:pt x="1109396" y="2058675"/>
                  <a:pt x="1137683" y="2062716"/>
                </a:cubicBezTo>
                <a:cubicBezTo>
                  <a:pt x="1285942" y="2083896"/>
                  <a:pt x="1096127" y="2064570"/>
                  <a:pt x="1329070" y="2083981"/>
                </a:cubicBezTo>
                <a:cubicBezTo>
                  <a:pt x="1339076" y="2086483"/>
                  <a:pt x="1391020" y="2098314"/>
                  <a:pt x="1403497" y="2105246"/>
                </a:cubicBezTo>
                <a:cubicBezTo>
                  <a:pt x="1513178" y="2166180"/>
                  <a:pt x="1427015" y="2134351"/>
                  <a:pt x="1499190" y="2158409"/>
                </a:cubicBezTo>
                <a:cubicBezTo>
                  <a:pt x="1520455" y="2172586"/>
                  <a:pt x="1544914" y="2182867"/>
                  <a:pt x="1562986" y="2200939"/>
                </a:cubicBezTo>
                <a:cubicBezTo>
                  <a:pt x="1570074" y="2208028"/>
                  <a:pt x="1577989" y="2214377"/>
                  <a:pt x="1584251" y="2222205"/>
                </a:cubicBezTo>
                <a:cubicBezTo>
                  <a:pt x="1592234" y="2232183"/>
                  <a:pt x="1595538" y="2246119"/>
                  <a:pt x="1605516" y="2254102"/>
                </a:cubicBezTo>
                <a:cubicBezTo>
                  <a:pt x="1614268" y="2261103"/>
                  <a:pt x="1626781" y="2261191"/>
                  <a:pt x="1637414" y="2264735"/>
                </a:cubicBezTo>
                <a:cubicBezTo>
                  <a:pt x="1691902" y="2346468"/>
                  <a:pt x="1684146" y="2353740"/>
                  <a:pt x="1669311" y="2264735"/>
                </a:cubicBezTo>
                <a:cubicBezTo>
                  <a:pt x="1663255" y="2167840"/>
                  <a:pt x="1668008" y="2121300"/>
                  <a:pt x="1648046" y="2041451"/>
                </a:cubicBezTo>
                <a:cubicBezTo>
                  <a:pt x="1645328" y="2030578"/>
                  <a:pt x="1640958" y="2020186"/>
                  <a:pt x="1637414" y="2009553"/>
                </a:cubicBezTo>
                <a:cubicBezTo>
                  <a:pt x="1633870" y="1935125"/>
                  <a:pt x="1635010" y="1860326"/>
                  <a:pt x="1626781" y="1786270"/>
                </a:cubicBezTo>
                <a:cubicBezTo>
                  <a:pt x="1624306" y="1763992"/>
                  <a:pt x="1609912" y="1744454"/>
                  <a:pt x="1605516" y="1722474"/>
                </a:cubicBezTo>
                <a:cubicBezTo>
                  <a:pt x="1592685" y="1658322"/>
                  <a:pt x="1600597" y="1686456"/>
                  <a:pt x="1584251" y="1637414"/>
                </a:cubicBezTo>
                <a:cubicBezTo>
                  <a:pt x="1587795" y="1573619"/>
                  <a:pt x="1586958" y="1509428"/>
                  <a:pt x="1594883" y="1446028"/>
                </a:cubicBezTo>
                <a:cubicBezTo>
                  <a:pt x="1597663" y="1423786"/>
                  <a:pt x="1609061" y="1403498"/>
                  <a:pt x="1616149" y="1382233"/>
                </a:cubicBezTo>
                <a:lnTo>
                  <a:pt x="1648046" y="1286539"/>
                </a:lnTo>
                <a:lnTo>
                  <a:pt x="1658679" y="1254642"/>
                </a:lnTo>
                <a:cubicBezTo>
                  <a:pt x="1662223" y="1244009"/>
                  <a:pt x="1663094" y="1232069"/>
                  <a:pt x="1669311" y="1222744"/>
                </a:cubicBezTo>
                <a:cubicBezTo>
                  <a:pt x="1676399" y="1212111"/>
                  <a:pt x="1685386" y="1202523"/>
                  <a:pt x="1690576" y="1190846"/>
                </a:cubicBezTo>
                <a:cubicBezTo>
                  <a:pt x="1699680" y="1170363"/>
                  <a:pt x="1711842" y="1127051"/>
                  <a:pt x="1711842" y="1127051"/>
                </a:cubicBezTo>
                <a:cubicBezTo>
                  <a:pt x="1708298" y="1003005"/>
                  <a:pt x="1710265" y="878678"/>
                  <a:pt x="1701209" y="754912"/>
                </a:cubicBezTo>
                <a:cubicBezTo>
                  <a:pt x="1699142" y="726663"/>
                  <a:pt x="1679130" y="682592"/>
                  <a:pt x="1658679" y="659219"/>
                </a:cubicBezTo>
                <a:cubicBezTo>
                  <a:pt x="1642176" y="640359"/>
                  <a:pt x="1626368" y="619957"/>
                  <a:pt x="1605516" y="606056"/>
                </a:cubicBezTo>
                <a:cubicBezTo>
                  <a:pt x="1594883" y="598968"/>
                  <a:pt x="1585048" y="590506"/>
                  <a:pt x="1573618" y="584791"/>
                </a:cubicBezTo>
                <a:cubicBezTo>
                  <a:pt x="1563594" y="579779"/>
                  <a:pt x="1552215" y="578093"/>
                  <a:pt x="1541721" y="574158"/>
                </a:cubicBezTo>
                <a:cubicBezTo>
                  <a:pt x="1523850" y="567456"/>
                  <a:pt x="1505999" y="560645"/>
                  <a:pt x="1488558" y="552893"/>
                </a:cubicBezTo>
                <a:cubicBezTo>
                  <a:pt x="1474074" y="546456"/>
                  <a:pt x="1459790" y="539492"/>
                  <a:pt x="1446028" y="531628"/>
                </a:cubicBezTo>
                <a:cubicBezTo>
                  <a:pt x="1407886" y="509833"/>
                  <a:pt x="1419764" y="504800"/>
                  <a:pt x="1371600" y="499730"/>
                </a:cubicBezTo>
                <a:cubicBezTo>
                  <a:pt x="1318612" y="494152"/>
                  <a:pt x="1265222" y="493347"/>
                  <a:pt x="1212111" y="489098"/>
                </a:cubicBezTo>
                <a:cubicBezTo>
                  <a:pt x="1176606" y="486258"/>
                  <a:pt x="1141228" y="482009"/>
                  <a:pt x="1105786" y="478465"/>
                </a:cubicBezTo>
                <a:cubicBezTo>
                  <a:pt x="979680" y="446940"/>
                  <a:pt x="1179358" y="495307"/>
                  <a:pt x="988828" y="457200"/>
                </a:cubicBezTo>
                <a:cubicBezTo>
                  <a:pt x="977838" y="455002"/>
                  <a:pt x="967707" y="449646"/>
                  <a:pt x="956930" y="446567"/>
                </a:cubicBezTo>
                <a:cubicBezTo>
                  <a:pt x="929944" y="438857"/>
                  <a:pt x="908001" y="436230"/>
                  <a:pt x="882502" y="425302"/>
                </a:cubicBezTo>
                <a:cubicBezTo>
                  <a:pt x="825788" y="400996"/>
                  <a:pt x="857950" y="407655"/>
                  <a:pt x="808074" y="393405"/>
                </a:cubicBezTo>
                <a:cubicBezTo>
                  <a:pt x="792177" y="388863"/>
                  <a:pt x="750641" y="380637"/>
                  <a:pt x="733646" y="372139"/>
                </a:cubicBezTo>
                <a:cubicBezTo>
                  <a:pt x="660222" y="335426"/>
                  <a:pt x="747731" y="362369"/>
                  <a:pt x="659218" y="340242"/>
                </a:cubicBezTo>
                <a:cubicBezTo>
                  <a:pt x="648586" y="333154"/>
                  <a:pt x="639330" y="323344"/>
                  <a:pt x="627321" y="318977"/>
                </a:cubicBezTo>
                <a:cubicBezTo>
                  <a:pt x="599854" y="308989"/>
                  <a:pt x="542260" y="297712"/>
                  <a:pt x="542260" y="297712"/>
                </a:cubicBezTo>
                <a:cubicBezTo>
                  <a:pt x="494553" y="250002"/>
                  <a:pt x="551208" y="300320"/>
                  <a:pt x="489097" y="265814"/>
                </a:cubicBezTo>
                <a:cubicBezTo>
                  <a:pt x="466756" y="253402"/>
                  <a:pt x="449548" y="231366"/>
                  <a:pt x="425302" y="223284"/>
                </a:cubicBezTo>
                <a:cubicBezTo>
                  <a:pt x="345125" y="196557"/>
                  <a:pt x="443953" y="232610"/>
                  <a:pt x="361507" y="191386"/>
                </a:cubicBezTo>
                <a:cubicBezTo>
                  <a:pt x="346250" y="183758"/>
                  <a:pt x="300710" y="173529"/>
                  <a:pt x="287079" y="170121"/>
                </a:cubicBezTo>
                <a:cubicBezTo>
                  <a:pt x="276446" y="163033"/>
                  <a:pt x="266611" y="154571"/>
                  <a:pt x="255181" y="148856"/>
                </a:cubicBezTo>
                <a:cubicBezTo>
                  <a:pt x="245156" y="143844"/>
                  <a:pt x="233080" y="143666"/>
                  <a:pt x="223283" y="138223"/>
                </a:cubicBezTo>
                <a:cubicBezTo>
                  <a:pt x="200942" y="125811"/>
                  <a:pt x="180753" y="109870"/>
                  <a:pt x="159488" y="95693"/>
                </a:cubicBezTo>
                <a:lnTo>
                  <a:pt x="127590" y="74428"/>
                </a:lnTo>
                <a:lnTo>
                  <a:pt x="95693"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C00000"/>
                </a:solidFill>
              </a:rPr>
              <a:t>Overridden abstract methods</a:t>
            </a:r>
          </a:p>
        </p:txBody>
      </p:sp>
    </p:spTree>
    <p:extLst>
      <p:ext uri="{BB962C8B-B14F-4D97-AF65-F5344CB8AC3E}">
        <p14:creationId xmlns:p14="http://schemas.microsoft.com/office/powerpoint/2010/main" val="1510928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F13A81-4765-4878-A51D-12DFA5006811}"/>
              </a:ext>
            </a:extLst>
          </p:cNvPr>
          <p:cNvPicPr>
            <a:picLocks noChangeAspect="1"/>
          </p:cNvPicPr>
          <p:nvPr/>
        </p:nvPicPr>
        <p:blipFill>
          <a:blip r:embed="rId3"/>
          <a:stretch>
            <a:fillRect/>
          </a:stretch>
        </p:blipFill>
        <p:spPr>
          <a:xfrm>
            <a:off x="350305" y="974445"/>
            <a:ext cx="5875434" cy="5264896"/>
          </a:xfrm>
          <a:prstGeom prst="rect">
            <a:avLst/>
          </a:prstGeom>
        </p:spPr>
      </p:pic>
      <p:sp>
        <p:nvSpPr>
          <p:cNvPr id="3" name="Title 2"/>
          <p:cNvSpPr>
            <a:spLocks noGrp="1"/>
          </p:cNvSpPr>
          <p:nvPr>
            <p:ph type="ctrTitle"/>
          </p:nvPr>
        </p:nvSpPr>
        <p:spPr/>
        <p:txBody>
          <a:bodyPr/>
          <a:lstStyle/>
          <a:p>
            <a:r>
              <a:rPr lang="en-US" dirty="0"/>
              <a:t>Abstract Classes: </a:t>
            </a:r>
            <a:r>
              <a:rPr lang="en-US" sz="2400" dirty="0"/>
              <a:t>Example(1) - Test Class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14</a:t>
            </a:fld>
            <a:endParaRPr lang="en-US"/>
          </a:p>
        </p:txBody>
      </p:sp>
      <p:sp>
        <p:nvSpPr>
          <p:cNvPr id="11" name="Rounded Rectangle 10"/>
          <p:cNvSpPr/>
          <p:nvPr/>
        </p:nvSpPr>
        <p:spPr>
          <a:xfrm>
            <a:off x="830778" y="4094467"/>
            <a:ext cx="5394960" cy="934733"/>
          </a:xfrm>
          <a:prstGeom prst="roundRect">
            <a:avLst/>
          </a:prstGeom>
          <a:noFill/>
          <a:ln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30778" y="5124897"/>
            <a:ext cx="5394960" cy="987967"/>
          </a:xfrm>
          <a:prstGeom prst="roundRect">
            <a:avLst/>
          </a:prstGeom>
          <a:noFill/>
          <a:ln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892042" y="1576843"/>
            <a:ext cx="5263825" cy="583783"/>
          </a:xfrm>
          <a:prstGeom prst="roundRect">
            <a:avLst/>
          </a:prstGeom>
          <a:noFill/>
          <a:ln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77754" y="2034481"/>
            <a:ext cx="2147319" cy="369332"/>
          </a:xfrm>
          <a:prstGeom prst="rect">
            <a:avLst/>
          </a:prstGeom>
        </p:spPr>
        <p:txBody>
          <a:bodyPr wrap="none">
            <a:spAutoFit/>
          </a:bodyPr>
          <a:lstStyle/>
          <a:p>
            <a:r>
              <a:rPr lang="en-US" dirty="0"/>
              <a:t>shape2 is a rectangle</a:t>
            </a:r>
          </a:p>
        </p:txBody>
      </p:sp>
      <p:sp>
        <p:nvSpPr>
          <p:cNvPr id="6" name="Rectangle 5"/>
          <p:cNvSpPr/>
          <p:nvPr/>
        </p:nvSpPr>
        <p:spPr>
          <a:xfrm>
            <a:off x="6642072" y="1359490"/>
            <a:ext cx="1766637" cy="369332"/>
          </a:xfrm>
          <a:prstGeom prst="rect">
            <a:avLst/>
          </a:prstGeom>
        </p:spPr>
        <p:txBody>
          <a:bodyPr wrap="none">
            <a:spAutoFit/>
          </a:bodyPr>
          <a:lstStyle/>
          <a:p>
            <a:r>
              <a:rPr lang="en-US" dirty="0"/>
              <a:t>shape1 is a circle</a:t>
            </a:r>
          </a:p>
        </p:txBody>
      </p:sp>
      <p:cxnSp>
        <p:nvCxnSpPr>
          <p:cNvPr id="16" name="Curved Connector 15"/>
          <p:cNvCxnSpPr>
            <a:stCxn id="6" idx="0"/>
          </p:cNvCxnSpPr>
          <p:nvPr/>
        </p:nvCxnSpPr>
        <p:spPr>
          <a:xfrm rot="16200000" flipH="1" flipV="1">
            <a:off x="5730751" y="213269"/>
            <a:ext cx="648420" cy="2940861"/>
          </a:xfrm>
          <a:prstGeom prst="curvedConnector4">
            <a:avLst>
              <a:gd name="adj1" fmla="val -35255"/>
              <a:gd name="adj2" fmla="val 6501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5" idx="2"/>
          </p:cNvCxnSpPr>
          <p:nvPr/>
        </p:nvCxnSpPr>
        <p:spPr>
          <a:xfrm rot="5400000" flipH="1">
            <a:off x="6293416" y="1045815"/>
            <a:ext cx="231918" cy="2484078"/>
          </a:xfrm>
          <a:prstGeom prst="curvedConnector4">
            <a:avLst>
              <a:gd name="adj1" fmla="val -98569"/>
              <a:gd name="adj2" fmla="val 7161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04436" y="3448136"/>
            <a:ext cx="2694549" cy="923330"/>
          </a:xfrm>
          <a:prstGeom prst="rect">
            <a:avLst/>
          </a:prstGeom>
          <a:noFill/>
        </p:spPr>
        <p:txBody>
          <a:bodyPr wrap="square" rtlCol="0">
            <a:spAutoFit/>
          </a:bodyPr>
          <a:lstStyle/>
          <a:p>
            <a:pPr algn="ctr"/>
            <a:r>
              <a:rPr lang="en-US" dirty="0"/>
              <a:t>Methods invoked based on the </a:t>
            </a:r>
            <a:r>
              <a:rPr lang="en-US" dirty="0">
                <a:solidFill>
                  <a:schemeClr val="accent5"/>
                </a:solidFill>
              </a:rPr>
              <a:t>object type</a:t>
            </a:r>
            <a:r>
              <a:rPr lang="en-US" dirty="0"/>
              <a:t> not the </a:t>
            </a:r>
            <a:r>
              <a:rPr lang="en-US" dirty="0">
                <a:solidFill>
                  <a:srgbClr val="FF0000"/>
                </a:solidFill>
              </a:rPr>
              <a:t>reference</a:t>
            </a:r>
            <a:r>
              <a:rPr lang="en-US" dirty="0"/>
              <a:t> </a:t>
            </a:r>
            <a:r>
              <a:rPr lang="en-US" dirty="0">
                <a:solidFill>
                  <a:srgbClr val="FF0000"/>
                </a:solidFill>
              </a:rPr>
              <a:t>type.</a:t>
            </a:r>
            <a:r>
              <a:rPr lang="en-US" dirty="0"/>
              <a:t> </a:t>
            </a:r>
          </a:p>
        </p:txBody>
      </p:sp>
      <p:cxnSp>
        <p:nvCxnSpPr>
          <p:cNvPr id="22" name="Straight Connector 21"/>
          <p:cNvCxnSpPr/>
          <p:nvPr/>
        </p:nvCxnSpPr>
        <p:spPr>
          <a:xfrm>
            <a:off x="6423212" y="5987683"/>
            <a:ext cx="2497075" cy="0"/>
          </a:xfrm>
          <a:prstGeom prst="line">
            <a:avLst/>
          </a:prstGeom>
        </p:spPr>
        <p:style>
          <a:lnRef idx="3">
            <a:schemeClr val="dk1"/>
          </a:lnRef>
          <a:fillRef idx="0">
            <a:schemeClr val="dk1"/>
          </a:fillRef>
          <a:effectRef idx="2">
            <a:schemeClr val="dk1"/>
          </a:effectRef>
          <a:fontRef idx="minor">
            <a:schemeClr val="tx1"/>
          </a:fontRef>
        </p:style>
      </p:cxnSp>
      <p:sp>
        <p:nvSpPr>
          <p:cNvPr id="23" name="Rectangle 22"/>
          <p:cNvSpPr/>
          <p:nvPr/>
        </p:nvSpPr>
        <p:spPr>
          <a:xfrm>
            <a:off x="6371546" y="5537629"/>
            <a:ext cx="1648208" cy="369332"/>
          </a:xfrm>
          <a:prstGeom prst="rect">
            <a:avLst/>
          </a:prstGeom>
        </p:spPr>
        <p:txBody>
          <a:bodyPr wrap="none">
            <a:spAutoFit/>
          </a:bodyPr>
          <a:lstStyle/>
          <a:p>
            <a:r>
              <a:rPr lang="en-US" dirty="0">
                <a:solidFill>
                  <a:schemeClr val="accent5"/>
                </a:solidFill>
              </a:rPr>
              <a:t>Shape</a:t>
            </a:r>
            <a:r>
              <a:rPr lang="en-US" dirty="0"/>
              <a:t> is a type.</a:t>
            </a:r>
          </a:p>
        </p:txBody>
      </p:sp>
      <p:cxnSp>
        <p:nvCxnSpPr>
          <p:cNvPr id="27" name="Curved Connector 26"/>
          <p:cNvCxnSpPr>
            <a:cxnSpLocks/>
          </p:cNvCxnSpPr>
          <p:nvPr/>
        </p:nvCxnSpPr>
        <p:spPr>
          <a:xfrm rot="16200000" flipH="1">
            <a:off x="6679335" y="5177956"/>
            <a:ext cx="674965" cy="17087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a:cxnSpLocks/>
          </p:cNvCxnSpPr>
          <p:nvPr/>
        </p:nvCxnSpPr>
        <p:spPr>
          <a:xfrm rot="5400000" flipH="1" flipV="1">
            <a:off x="7201286" y="2668404"/>
            <a:ext cx="1472064" cy="86101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370340" y="4548178"/>
            <a:ext cx="2694549" cy="923330"/>
          </a:xfrm>
          <a:prstGeom prst="rect">
            <a:avLst/>
          </a:prstGeom>
          <a:noFill/>
        </p:spPr>
        <p:txBody>
          <a:bodyPr wrap="square" rtlCol="0">
            <a:spAutoFit/>
          </a:bodyPr>
          <a:lstStyle/>
          <a:p>
            <a:pPr algn="ctr"/>
            <a:r>
              <a:rPr lang="en-US" dirty="0"/>
              <a:t>Methods used based on the </a:t>
            </a:r>
            <a:r>
              <a:rPr lang="en-US" dirty="0">
                <a:solidFill>
                  <a:srgbClr val="FF0000"/>
                </a:solidFill>
              </a:rPr>
              <a:t>reference</a:t>
            </a:r>
            <a:r>
              <a:rPr lang="en-US" dirty="0"/>
              <a:t> </a:t>
            </a:r>
            <a:r>
              <a:rPr lang="en-US" dirty="0">
                <a:solidFill>
                  <a:srgbClr val="FF0000"/>
                </a:solidFill>
              </a:rPr>
              <a:t>type </a:t>
            </a:r>
            <a:r>
              <a:rPr lang="en-US" dirty="0"/>
              <a:t>not the </a:t>
            </a:r>
            <a:r>
              <a:rPr lang="en-US" dirty="0">
                <a:solidFill>
                  <a:schemeClr val="accent5"/>
                </a:solidFill>
              </a:rPr>
              <a:t>object type.</a:t>
            </a:r>
            <a:r>
              <a:rPr lang="en-US" dirty="0"/>
              <a:t> </a:t>
            </a:r>
          </a:p>
        </p:txBody>
      </p:sp>
      <p:cxnSp>
        <p:nvCxnSpPr>
          <p:cNvPr id="8" name="Curved Connector 7"/>
          <p:cNvCxnSpPr/>
          <p:nvPr/>
        </p:nvCxnSpPr>
        <p:spPr>
          <a:xfrm rot="10800000" flipV="1">
            <a:off x="4447642" y="3650284"/>
            <a:ext cx="1985510" cy="97292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cxnSpLocks/>
          </p:cNvCxnSpPr>
          <p:nvPr/>
        </p:nvCxnSpPr>
        <p:spPr>
          <a:xfrm rot="10800000">
            <a:off x="4696359" y="4703675"/>
            <a:ext cx="1881395" cy="11732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512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4469" y="1071415"/>
            <a:ext cx="8543637" cy="5179436"/>
          </a:xfrm>
        </p:spPr>
        <p:txBody>
          <a:bodyPr/>
          <a:lstStyle/>
          <a:p>
            <a:r>
              <a:rPr lang="en-US" dirty="0"/>
              <a:t>object1 and object2 are of type </a:t>
            </a:r>
            <a:r>
              <a:rPr lang="en-US" b="0" dirty="0">
                <a:solidFill>
                  <a:schemeClr val="accent5"/>
                </a:solidFill>
              </a:rPr>
              <a:t>Shape</a:t>
            </a:r>
            <a:r>
              <a:rPr lang="en-US" dirty="0"/>
              <a:t>.</a:t>
            </a:r>
          </a:p>
          <a:p>
            <a:pPr lvl="1">
              <a:spcBef>
                <a:spcPts val="1200"/>
              </a:spcBef>
            </a:pPr>
            <a:r>
              <a:rPr lang="en-US" sz="2000" dirty="0" err="1">
                <a:solidFill>
                  <a:srgbClr val="FF0000"/>
                </a:solidFill>
              </a:rPr>
              <a:t>getArea</a:t>
            </a:r>
            <a:r>
              <a:rPr lang="en-US" sz="2000" dirty="0"/>
              <a:t>() must be defined in the </a:t>
            </a:r>
            <a:r>
              <a:rPr lang="en-US" sz="2000" dirty="0">
                <a:solidFill>
                  <a:schemeClr val="accent5"/>
                </a:solidFill>
              </a:rPr>
              <a:t>Shape</a:t>
            </a:r>
            <a:r>
              <a:rPr lang="en-US" sz="2000" dirty="0"/>
              <a:t> class. why?</a:t>
            </a:r>
          </a:p>
          <a:p>
            <a:pPr lvl="1">
              <a:spcBef>
                <a:spcPts val="1200"/>
              </a:spcBef>
            </a:pPr>
            <a:r>
              <a:rPr lang="en-US" dirty="0"/>
              <a:t>There is no way to define it reasonably without knowing whether the shape object is a circle or a rectangle.</a:t>
            </a:r>
          </a:p>
          <a:p>
            <a:pPr>
              <a:spcBef>
                <a:spcPts val="1800"/>
              </a:spcBef>
            </a:pPr>
            <a:r>
              <a:rPr lang="en-US" dirty="0"/>
              <a:t>The solution would be if there were a way to </a:t>
            </a:r>
          </a:p>
          <a:p>
            <a:pPr lvl="1">
              <a:spcBef>
                <a:spcPts val="1200"/>
              </a:spcBef>
            </a:pPr>
            <a:r>
              <a:rPr lang="en-US" dirty="0"/>
              <a:t>Postpone the definition of a </a:t>
            </a:r>
            <a:r>
              <a:rPr lang="en-US" dirty="0" err="1">
                <a:solidFill>
                  <a:srgbClr val="FF0000"/>
                </a:solidFill>
              </a:rPr>
              <a:t>getArea</a:t>
            </a:r>
            <a:r>
              <a:rPr lang="en-US" dirty="0">
                <a:solidFill>
                  <a:srgbClr val="FF0000"/>
                </a:solidFill>
              </a:rPr>
              <a:t>()</a:t>
            </a:r>
            <a:r>
              <a:rPr lang="en-US" dirty="0"/>
              <a:t> method until the type of the object were known (i.e., in the subclasses)</a:t>
            </a:r>
          </a:p>
          <a:p>
            <a:pPr lvl="1">
              <a:spcBef>
                <a:spcPts val="1200"/>
              </a:spcBef>
            </a:pPr>
            <a:r>
              <a:rPr lang="en-US" dirty="0"/>
              <a:t>Leave some kind of note in the </a:t>
            </a:r>
            <a:r>
              <a:rPr lang="en-US" dirty="0">
                <a:solidFill>
                  <a:schemeClr val="accent5"/>
                </a:solidFill>
              </a:rPr>
              <a:t>Shape</a:t>
            </a:r>
            <a:r>
              <a:rPr lang="en-US" dirty="0"/>
              <a:t> class to indicate that it was accounted for.</a:t>
            </a:r>
          </a:p>
          <a:p>
            <a:endParaRPr lang="en-US" dirty="0"/>
          </a:p>
        </p:txBody>
      </p:sp>
      <p:sp>
        <p:nvSpPr>
          <p:cNvPr id="3" name="Title 2"/>
          <p:cNvSpPr>
            <a:spLocks noGrp="1"/>
          </p:cNvSpPr>
          <p:nvPr>
            <p:ph type="ctrTitle"/>
          </p:nvPr>
        </p:nvSpPr>
        <p:spPr/>
        <p:txBody>
          <a:bodyPr/>
          <a:lstStyle/>
          <a:p>
            <a:r>
              <a:rPr lang="en-US" dirty="0"/>
              <a:t>Abstract Methods (1/3)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15</a:t>
            </a:fld>
            <a:endParaRPr lang="en-US"/>
          </a:p>
        </p:txBody>
      </p:sp>
      <p:sp>
        <p:nvSpPr>
          <p:cNvPr id="6" name="Rectangle 5"/>
          <p:cNvSpPr/>
          <p:nvPr/>
        </p:nvSpPr>
        <p:spPr>
          <a:xfrm>
            <a:off x="2291135" y="5203490"/>
            <a:ext cx="4444687" cy="338554"/>
          </a:xfrm>
          <a:prstGeom prst="rect">
            <a:avLst/>
          </a:prstGeom>
        </p:spPr>
        <p:txBody>
          <a:bodyPr wrap="square">
            <a:spAutoFit/>
          </a:bodyPr>
          <a:lstStyle/>
          <a:p>
            <a:r>
              <a:rPr lang="en-US" sz="1600" dirty="0">
                <a:solidFill>
                  <a:srgbClr val="FF0000"/>
                </a:solidFill>
                <a:latin typeface="Cambria Math" panose="02040503050406030204" pitchFamily="18" charset="0"/>
                <a:ea typeface="Cambria Math" panose="02040503050406030204" pitchFamily="18" charset="0"/>
              </a:rPr>
              <a:t>This is allowed in Java by using abstract methods</a:t>
            </a:r>
          </a:p>
        </p:txBody>
      </p:sp>
      <p:pic>
        <p:nvPicPr>
          <p:cNvPr id="7" name="Picture 6">
            <a:extLst>
              <a:ext uri="{FF2B5EF4-FFF2-40B4-BE49-F238E27FC236}">
                <a16:creationId xmlns:a16="http://schemas.microsoft.com/office/drawing/2014/main" id="{BD9E091F-D9EB-4ED9-8C7B-C04E9CC2A1A2}"/>
              </a:ext>
            </a:extLst>
          </p:cNvPr>
          <p:cNvPicPr>
            <a:picLocks noChangeAspect="1"/>
          </p:cNvPicPr>
          <p:nvPr/>
        </p:nvPicPr>
        <p:blipFill rotWithShape="1">
          <a:blip r:embed="rId3"/>
          <a:srcRect t="59862" r="22650" b="26709"/>
          <a:stretch/>
        </p:blipFill>
        <p:spPr>
          <a:xfrm>
            <a:off x="1935163" y="5542044"/>
            <a:ext cx="5459413" cy="849301"/>
          </a:xfrm>
          <a:prstGeom prst="rect">
            <a:avLst/>
          </a:prstGeom>
        </p:spPr>
      </p:pic>
    </p:spTree>
    <p:extLst>
      <p:ext uri="{BB962C8B-B14F-4D97-AF65-F5344CB8AC3E}">
        <p14:creationId xmlns:p14="http://schemas.microsoft.com/office/powerpoint/2010/main" val="3116696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Has a heading preceded by the modifier abstract.</a:t>
            </a:r>
          </a:p>
          <a:p>
            <a:r>
              <a:rPr lang="en-US" dirty="0"/>
              <a:t>Has no method body. </a:t>
            </a:r>
          </a:p>
          <a:p>
            <a:pPr lvl="1"/>
            <a:r>
              <a:rPr lang="en-US" dirty="0"/>
              <a:t>Ends with a semicolon in place of its body.</a:t>
            </a:r>
          </a:p>
          <a:p>
            <a:pPr lvl="1"/>
            <a:r>
              <a:rPr lang="en-US" dirty="0"/>
              <a:t>Will be implemented in the subclasses.</a:t>
            </a:r>
          </a:p>
          <a:p>
            <a:pPr lvl="1"/>
            <a:r>
              <a:rPr lang="en-US" dirty="0"/>
              <a:t>It cannot be private, Why?</a:t>
            </a:r>
          </a:p>
          <a:p>
            <a:endParaRPr lang="en-US" dirty="0"/>
          </a:p>
          <a:p>
            <a:r>
              <a:rPr lang="en-US" dirty="0"/>
              <a:t>The body of the method is defined in the derived classes: </a:t>
            </a:r>
          </a:p>
          <a:p>
            <a:pPr lvl="1"/>
            <a:r>
              <a:rPr lang="en-US" dirty="0"/>
              <a:t>Overridden in the subclasses.</a:t>
            </a:r>
          </a:p>
          <a:p>
            <a:endParaRPr lang="en-US" dirty="0"/>
          </a:p>
          <a:p>
            <a:pPr lvl="1"/>
            <a:endParaRPr lang="en-US" dirty="0"/>
          </a:p>
        </p:txBody>
      </p:sp>
      <p:sp>
        <p:nvSpPr>
          <p:cNvPr id="3" name="Title 2"/>
          <p:cNvSpPr>
            <a:spLocks noGrp="1"/>
          </p:cNvSpPr>
          <p:nvPr>
            <p:ph type="ctrTitle"/>
          </p:nvPr>
        </p:nvSpPr>
        <p:spPr/>
        <p:txBody>
          <a:bodyPr/>
          <a:lstStyle/>
          <a:p>
            <a:r>
              <a:rPr lang="en-US" dirty="0"/>
              <a:t>Abstract Methods (2/3)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16</a:t>
            </a:fld>
            <a:endParaRPr lang="en-US"/>
          </a:p>
        </p:txBody>
      </p:sp>
      <p:sp>
        <p:nvSpPr>
          <p:cNvPr id="6" name="Rectangle 5"/>
          <p:cNvSpPr/>
          <p:nvPr/>
        </p:nvSpPr>
        <p:spPr>
          <a:xfrm>
            <a:off x="2557142" y="5458354"/>
            <a:ext cx="4188839" cy="400110"/>
          </a:xfrm>
          <a:prstGeom prst="rect">
            <a:avLst/>
          </a:prstGeom>
        </p:spPr>
        <p:txBody>
          <a:bodyPr wrap="none">
            <a:spAutoFit/>
          </a:bodyPr>
          <a:lstStyle/>
          <a:p>
            <a:r>
              <a:rPr lang="en-US" sz="2000" dirty="0">
                <a:solidFill>
                  <a:schemeClr val="accent5"/>
                </a:solidFill>
                <a:latin typeface="Cambria Math" panose="02040503050406030204" pitchFamily="18" charset="0"/>
                <a:ea typeface="Cambria Math" panose="02040503050406030204" pitchFamily="18" charset="0"/>
              </a:rPr>
              <a:t>public</a:t>
            </a:r>
            <a:r>
              <a:rPr lang="en-US" sz="2000" dirty="0">
                <a:latin typeface="Cambria Math" panose="02040503050406030204" pitchFamily="18" charset="0"/>
                <a:ea typeface="Cambria Math" panose="02040503050406030204" pitchFamily="18" charset="0"/>
              </a:rPr>
              <a:t> </a:t>
            </a:r>
            <a:r>
              <a:rPr lang="en-US" sz="2000" dirty="0">
                <a:solidFill>
                  <a:schemeClr val="accent5"/>
                </a:solidFill>
                <a:latin typeface="Cambria Math" panose="02040503050406030204" pitchFamily="18" charset="0"/>
                <a:ea typeface="Cambria Math" panose="02040503050406030204" pitchFamily="18" charset="0"/>
              </a:rPr>
              <a:t>abstract</a:t>
            </a:r>
            <a:r>
              <a:rPr lang="en-US" sz="2000" dirty="0">
                <a:latin typeface="Cambria Math" panose="02040503050406030204" pitchFamily="18" charset="0"/>
                <a:ea typeface="Cambria Math" panose="02040503050406030204" pitchFamily="18" charset="0"/>
              </a:rPr>
              <a:t> </a:t>
            </a:r>
            <a:r>
              <a:rPr lang="en-US" sz="2000" dirty="0" err="1">
                <a:solidFill>
                  <a:schemeClr val="accent5"/>
                </a:solidFill>
                <a:latin typeface="Cambria Math" panose="02040503050406030204" pitchFamily="18" charset="0"/>
                <a:ea typeface="Cambria Math" panose="02040503050406030204" pitchFamily="18" charset="0"/>
              </a:rPr>
              <a:t>boolean</a:t>
            </a:r>
            <a:r>
              <a:rPr lang="en-US" sz="2000" dirty="0">
                <a:latin typeface="Cambria Math" panose="02040503050406030204" pitchFamily="18" charset="0"/>
                <a:ea typeface="Cambria Math" panose="02040503050406030204" pitchFamily="18" charset="0"/>
              </a:rPr>
              <a:t> </a:t>
            </a:r>
            <a:r>
              <a:rPr lang="en-US" sz="2000" dirty="0" err="1">
                <a:latin typeface="Cambria Math" panose="02040503050406030204" pitchFamily="18" charset="0"/>
                <a:ea typeface="Cambria Math" panose="02040503050406030204" pitchFamily="18" charset="0"/>
              </a:rPr>
              <a:t>equalArea</a:t>
            </a:r>
            <a:r>
              <a:rPr lang="en-US" sz="2000" dirty="0">
                <a:latin typeface="Cambria Math" panose="02040503050406030204" pitchFamily="18" charset="0"/>
                <a:ea typeface="Cambria Math" panose="02040503050406030204" pitchFamily="18" charset="0"/>
              </a:rPr>
              <a:t>();</a:t>
            </a:r>
          </a:p>
        </p:txBody>
      </p:sp>
      <p:sp>
        <p:nvSpPr>
          <p:cNvPr id="7" name="Rectangle 6"/>
          <p:cNvSpPr/>
          <p:nvPr/>
        </p:nvSpPr>
        <p:spPr>
          <a:xfrm>
            <a:off x="2557142" y="5858464"/>
            <a:ext cx="4320285" cy="400110"/>
          </a:xfrm>
          <a:prstGeom prst="rect">
            <a:avLst/>
          </a:prstGeom>
        </p:spPr>
        <p:txBody>
          <a:bodyPr wrap="none">
            <a:spAutoFit/>
          </a:bodyPr>
          <a:lstStyle/>
          <a:p>
            <a:r>
              <a:rPr lang="en-US" sz="2000" dirty="0">
                <a:solidFill>
                  <a:schemeClr val="accent5"/>
                </a:solidFill>
                <a:latin typeface="Cambria Math" panose="02040503050406030204" pitchFamily="18" charset="0"/>
                <a:ea typeface="Cambria Math" panose="02040503050406030204" pitchFamily="18" charset="0"/>
              </a:rPr>
              <a:t>public</a:t>
            </a:r>
            <a:r>
              <a:rPr lang="en-US" sz="2000" dirty="0">
                <a:latin typeface="Cambria Math" panose="02040503050406030204" pitchFamily="18" charset="0"/>
                <a:ea typeface="Cambria Math" panose="02040503050406030204" pitchFamily="18" charset="0"/>
              </a:rPr>
              <a:t> </a:t>
            </a:r>
            <a:r>
              <a:rPr lang="en-US" sz="2000" dirty="0">
                <a:solidFill>
                  <a:schemeClr val="accent5"/>
                </a:solidFill>
                <a:latin typeface="Cambria Math" panose="02040503050406030204" pitchFamily="18" charset="0"/>
                <a:ea typeface="Cambria Math" panose="02040503050406030204" pitchFamily="18" charset="0"/>
              </a:rPr>
              <a:t>abstract</a:t>
            </a:r>
            <a:r>
              <a:rPr lang="en-US" sz="2000" dirty="0">
                <a:latin typeface="Cambria Math" panose="02040503050406030204" pitchFamily="18" charset="0"/>
                <a:ea typeface="Cambria Math" panose="02040503050406030204" pitchFamily="18" charset="0"/>
              </a:rPr>
              <a:t> </a:t>
            </a:r>
            <a:r>
              <a:rPr lang="en-US" sz="2000" dirty="0" err="1">
                <a:solidFill>
                  <a:schemeClr val="accent5"/>
                </a:solidFill>
                <a:latin typeface="Cambria Math" panose="02040503050406030204" pitchFamily="18" charset="0"/>
                <a:ea typeface="Cambria Math" panose="02040503050406030204" pitchFamily="18" charset="0"/>
              </a:rPr>
              <a:t>boolean</a:t>
            </a:r>
            <a:r>
              <a:rPr lang="en-US" sz="2000" dirty="0">
                <a:latin typeface="Cambria Math" panose="02040503050406030204" pitchFamily="18" charset="0"/>
                <a:ea typeface="Cambria Math" panose="02040503050406030204" pitchFamily="18" charset="0"/>
              </a:rPr>
              <a:t> </a:t>
            </a:r>
            <a:r>
              <a:rPr lang="en-US" sz="2000" dirty="0" err="1">
                <a:latin typeface="Cambria Math" panose="02040503050406030204" pitchFamily="18" charset="0"/>
                <a:ea typeface="Cambria Math" panose="02040503050406030204" pitchFamily="18" charset="0"/>
              </a:rPr>
              <a:t>equalArea</a:t>
            </a:r>
            <a:r>
              <a:rPr lang="en-US" sz="2000" dirty="0">
                <a:latin typeface="Cambria Math" panose="02040503050406030204" pitchFamily="18" charset="0"/>
                <a:ea typeface="Cambria Math" panose="02040503050406030204" pitchFamily="18" charset="0"/>
              </a:rPr>
              <a:t>(){}</a:t>
            </a:r>
          </a:p>
        </p:txBody>
      </p:sp>
      <p:sp>
        <p:nvSpPr>
          <p:cNvPr id="8" name="Content Placeholder 1"/>
          <p:cNvSpPr txBox="1">
            <a:spLocks/>
          </p:cNvSpPr>
          <p:nvPr/>
        </p:nvSpPr>
        <p:spPr>
          <a:xfrm>
            <a:off x="300182" y="4606000"/>
            <a:ext cx="8677900" cy="7193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2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100000"/>
              </a:lnSpc>
              <a:spcBef>
                <a:spcPts val="12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100000"/>
              </a:lnSpc>
              <a:spcBef>
                <a:spcPts val="12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100000"/>
              </a:lnSpc>
              <a:spcBef>
                <a:spcPts val="12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solidFill>
                  <a:srgbClr val="FF0000"/>
                </a:solidFill>
              </a:rPr>
              <a:t>Because of late binding, a method can be written in a superclass to perform a task, even if portions of that task aren't yet defined. (abstract method)</a:t>
            </a:r>
          </a:p>
        </p:txBody>
      </p:sp>
      <p:sp>
        <p:nvSpPr>
          <p:cNvPr id="9" name="Google Shape;589;p50"/>
          <p:cNvSpPr txBox="1"/>
          <p:nvPr/>
        </p:nvSpPr>
        <p:spPr>
          <a:xfrm>
            <a:off x="7281518" y="5896994"/>
            <a:ext cx="609600" cy="400050"/>
          </a:xfrm>
          <a:prstGeom prst="rect">
            <a:avLst/>
          </a:prstGeom>
          <a:noFill/>
          <a:ln>
            <a:noFill/>
          </a:ln>
        </p:spPr>
        <p:txBody>
          <a:bodyPr spcFirstLastPara="1" wrap="square" lIns="91425" tIns="45700" rIns="91425" bIns="45700" anchor="t" anchorCtr="0">
            <a:noAutofit/>
          </a:bodyPr>
          <a:lstStyle/>
          <a:p>
            <a:pPr lvl="0" algn="ctr">
              <a:buClr>
                <a:srgbClr val="FF0000"/>
              </a:buClr>
              <a:buSzPts val="2000"/>
            </a:pPr>
            <a:r>
              <a:rPr lang="en-US" sz="2000" b="1" dirty="0">
                <a:solidFill>
                  <a:srgbClr val="FF0000"/>
                </a:solidFill>
                <a:latin typeface="Times New Roman"/>
                <a:ea typeface="Times New Roman"/>
                <a:cs typeface="Times New Roman"/>
                <a:sym typeface="Times New Roman"/>
              </a:rPr>
              <a:t>X</a:t>
            </a:r>
            <a:endParaRPr lang="en-US" sz="2000" dirty="0"/>
          </a:p>
        </p:txBody>
      </p:sp>
    </p:spTree>
    <p:extLst>
      <p:ext uri="{BB962C8B-B14F-4D97-AF65-F5344CB8AC3E}">
        <p14:creationId xmlns:p14="http://schemas.microsoft.com/office/powerpoint/2010/main" val="79921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lstStyle/>
          <a:p>
            <a:r>
              <a:rPr lang="en-US" dirty="0"/>
              <a:t>An abstract method cannot be contained in a concrete class</a:t>
            </a:r>
          </a:p>
          <a:p>
            <a:endParaRPr lang="en-US" dirty="0"/>
          </a:p>
          <a:p>
            <a:endParaRPr lang="en-US" dirty="0"/>
          </a:p>
          <a:p>
            <a:endParaRPr lang="en-US" dirty="0"/>
          </a:p>
          <a:p>
            <a:r>
              <a:rPr lang="en-US" dirty="0"/>
              <a:t>If a subclass of an abstract superclass does not implement all the abstract methods, the subclass must be defined as abstract.</a:t>
            </a:r>
          </a:p>
          <a:p>
            <a:endParaRPr lang="en-US" dirty="0"/>
          </a:p>
          <a:p>
            <a:endParaRPr lang="en-US" dirty="0"/>
          </a:p>
          <a:p>
            <a:endParaRPr lang="en-US" dirty="0"/>
          </a:p>
          <a:p>
            <a:endParaRPr lang="en-US" dirty="0"/>
          </a:p>
          <a:p>
            <a:r>
              <a:rPr lang="en-US" dirty="0"/>
              <a:t>A concrete subclass extended from an abstract class must implement all the abstract methods</a:t>
            </a:r>
          </a:p>
          <a:p>
            <a:endParaRPr lang="en-US" dirty="0"/>
          </a:p>
        </p:txBody>
      </p:sp>
      <p:sp>
        <p:nvSpPr>
          <p:cNvPr id="3" name="Title 2"/>
          <p:cNvSpPr>
            <a:spLocks noGrp="1"/>
          </p:cNvSpPr>
          <p:nvPr>
            <p:ph type="ctrTitle"/>
          </p:nvPr>
        </p:nvSpPr>
        <p:spPr/>
        <p:txBody>
          <a:bodyPr/>
          <a:lstStyle/>
          <a:p>
            <a:r>
              <a:rPr lang="en-US" dirty="0"/>
              <a:t>Abstract Methods (3/3)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17</a:t>
            </a:fld>
            <a:endParaRPr lang="en-US"/>
          </a:p>
        </p:txBody>
      </p:sp>
      <p:pic>
        <p:nvPicPr>
          <p:cNvPr id="6" name="Picture 5"/>
          <p:cNvPicPr>
            <a:picLocks noChangeAspect="1"/>
          </p:cNvPicPr>
          <p:nvPr/>
        </p:nvPicPr>
        <p:blipFill rotWithShape="1">
          <a:blip r:embed="rId3"/>
          <a:srcRect l="13074" t="23133" r="58237" b="58652"/>
          <a:stretch/>
        </p:blipFill>
        <p:spPr>
          <a:xfrm>
            <a:off x="1409707" y="1417945"/>
            <a:ext cx="6605757" cy="1179599"/>
          </a:xfrm>
          <a:prstGeom prst="rect">
            <a:avLst/>
          </a:prstGeom>
        </p:spPr>
      </p:pic>
      <p:pic>
        <p:nvPicPr>
          <p:cNvPr id="7" name="Picture 6"/>
          <p:cNvPicPr>
            <a:picLocks noChangeAspect="1"/>
          </p:cNvPicPr>
          <p:nvPr/>
        </p:nvPicPr>
        <p:blipFill rotWithShape="1">
          <a:blip r:embed="rId4"/>
          <a:srcRect l="12592" t="37021" r="59407" b="37758"/>
          <a:stretch/>
        </p:blipFill>
        <p:spPr>
          <a:xfrm>
            <a:off x="2257664" y="3608882"/>
            <a:ext cx="4234576" cy="1072760"/>
          </a:xfrm>
          <a:prstGeom prst="rect">
            <a:avLst/>
          </a:prstGeom>
        </p:spPr>
      </p:pic>
      <p:sp>
        <p:nvSpPr>
          <p:cNvPr id="8" name="TextBox 7"/>
          <p:cNvSpPr txBox="1"/>
          <p:nvPr/>
        </p:nvSpPr>
        <p:spPr>
          <a:xfrm>
            <a:off x="2232256" y="4850255"/>
            <a:ext cx="4679486" cy="369332"/>
          </a:xfrm>
          <a:prstGeom prst="rect">
            <a:avLst/>
          </a:prstGeom>
          <a:noFill/>
        </p:spPr>
        <p:txBody>
          <a:bodyPr wrap="none" rtlCol="0">
            <a:spAutoFit/>
          </a:bodyPr>
          <a:lstStyle/>
          <a:p>
            <a:r>
              <a:rPr lang="en-US" dirty="0" err="1">
                <a:solidFill>
                  <a:schemeClr val="accent5"/>
                </a:solidFill>
                <a:latin typeface="Cambria Math" panose="02040503050406030204" pitchFamily="18" charset="0"/>
                <a:ea typeface="Cambria Math" panose="02040503050406030204" pitchFamily="18" charset="0"/>
              </a:rPr>
              <a:t>MyConcreteClass</a:t>
            </a:r>
            <a:r>
              <a:rPr lang="en-US" dirty="0">
                <a:latin typeface="Cambria Math" panose="02040503050406030204" pitchFamily="18" charset="0"/>
                <a:ea typeface="Cambria Math" panose="02040503050406030204" pitchFamily="18" charset="0"/>
              </a:rPr>
              <a:t>  </a:t>
            </a:r>
            <a:r>
              <a:rPr lang="en-US" dirty="0">
                <a:solidFill>
                  <a:srgbClr val="FF0000"/>
                </a:solidFill>
                <a:latin typeface="Cambria Math" panose="02040503050406030204" pitchFamily="18" charset="0"/>
                <a:ea typeface="Cambria Math" panose="02040503050406030204" pitchFamily="18" charset="0"/>
              </a:rPr>
              <a:t>should be declared abstract</a:t>
            </a:r>
          </a:p>
        </p:txBody>
      </p:sp>
      <p:sp>
        <p:nvSpPr>
          <p:cNvPr id="9" name="TextBox 8"/>
          <p:cNvSpPr txBox="1"/>
          <p:nvPr/>
        </p:nvSpPr>
        <p:spPr>
          <a:xfrm>
            <a:off x="2286812" y="6076126"/>
            <a:ext cx="4467377" cy="369332"/>
          </a:xfrm>
          <a:prstGeom prst="rect">
            <a:avLst/>
          </a:prstGeom>
          <a:noFill/>
        </p:spPr>
        <p:txBody>
          <a:bodyPr wrap="none" rtlCol="0">
            <a:spAutoFit/>
          </a:bodyPr>
          <a:lstStyle/>
          <a:p>
            <a:r>
              <a:rPr lang="en-US" dirty="0" err="1">
                <a:solidFill>
                  <a:schemeClr val="accent5"/>
                </a:solidFill>
                <a:latin typeface="Cambria Math" panose="02040503050406030204" pitchFamily="18" charset="0"/>
                <a:ea typeface="Cambria Math" panose="02040503050406030204" pitchFamily="18" charset="0"/>
              </a:rPr>
              <a:t>MyConcreteClass</a:t>
            </a:r>
            <a:r>
              <a:rPr lang="en-US" dirty="0">
                <a:latin typeface="Cambria Math" panose="02040503050406030204" pitchFamily="18" charset="0"/>
                <a:ea typeface="Cambria Math" panose="02040503050406030204" pitchFamily="18" charset="0"/>
              </a:rPr>
              <a:t>  </a:t>
            </a:r>
            <a:r>
              <a:rPr lang="en-US" dirty="0">
                <a:solidFill>
                  <a:srgbClr val="FF0000"/>
                </a:solidFill>
                <a:latin typeface="Cambria Math" panose="02040503050406030204" pitchFamily="18" charset="0"/>
                <a:ea typeface="Cambria Math" panose="02040503050406030204" pitchFamily="18" charset="0"/>
              </a:rPr>
              <a:t>should override method2</a:t>
            </a:r>
          </a:p>
        </p:txBody>
      </p:sp>
    </p:spTree>
    <p:extLst>
      <p:ext uri="{BB962C8B-B14F-4D97-AF65-F5344CB8AC3E}">
        <p14:creationId xmlns:p14="http://schemas.microsoft.com/office/powerpoint/2010/main" val="4280201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4"/>
            <a:ext cx="8543637" cy="5389545"/>
          </a:xfrm>
        </p:spPr>
        <p:txBody>
          <a:bodyPr>
            <a:normAutofit/>
          </a:bodyPr>
          <a:lstStyle/>
          <a:p>
            <a:r>
              <a:rPr lang="en-US" dirty="0"/>
              <a:t>Declared with an abstract modifier.</a:t>
            </a:r>
          </a:p>
          <a:p>
            <a:endParaRPr lang="en-US" dirty="0"/>
          </a:p>
          <a:p>
            <a:endParaRPr lang="en-US" dirty="0"/>
          </a:p>
          <a:p>
            <a:r>
              <a:rPr lang="en-US" dirty="0"/>
              <a:t>Cannot be used to create objects using the new operator. </a:t>
            </a:r>
          </a:p>
          <a:p>
            <a:pPr lvl="1"/>
            <a:endParaRPr lang="en-US" dirty="0"/>
          </a:p>
          <a:p>
            <a:endParaRPr lang="en-US" dirty="0"/>
          </a:p>
          <a:p>
            <a:endParaRPr lang="en-US" dirty="0"/>
          </a:p>
          <a:p>
            <a:r>
              <a:rPr lang="en-US" dirty="0"/>
              <a:t>Can have constructors</a:t>
            </a:r>
          </a:p>
          <a:p>
            <a:pPr lvl="1"/>
            <a:r>
              <a:rPr lang="en-US" dirty="0"/>
              <a:t>Must be protected.!?</a:t>
            </a:r>
          </a:p>
          <a:p>
            <a:pPr lvl="1"/>
            <a:r>
              <a:rPr lang="en-US" dirty="0"/>
              <a:t>Invoked in the subclasses.</a:t>
            </a:r>
          </a:p>
          <a:p>
            <a:pPr marL="457200" lvl="1" indent="0" algn="ctr">
              <a:buNone/>
            </a:pPr>
            <a:endParaRPr lang="en-US" dirty="0"/>
          </a:p>
          <a:p>
            <a:pPr marL="457200" lvl="1" indent="0" algn="ctr">
              <a:buNone/>
            </a:pPr>
            <a:r>
              <a:rPr lang="en-US" dirty="0"/>
              <a:t>	</a:t>
            </a:r>
          </a:p>
        </p:txBody>
      </p:sp>
      <p:sp>
        <p:nvSpPr>
          <p:cNvPr id="3" name="Title 2"/>
          <p:cNvSpPr>
            <a:spLocks noGrp="1"/>
          </p:cNvSpPr>
          <p:nvPr>
            <p:ph type="ctrTitle"/>
          </p:nvPr>
        </p:nvSpPr>
        <p:spPr/>
        <p:txBody>
          <a:bodyPr/>
          <a:lstStyle/>
          <a:p>
            <a:r>
              <a:rPr lang="en-US" dirty="0"/>
              <a:t>Abstract Classes (1/4)</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18</a:t>
            </a:fld>
            <a:endParaRPr lang="en-US"/>
          </a:p>
        </p:txBody>
      </p:sp>
      <p:sp>
        <p:nvSpPr>
          <p:cNvPr id="8" name="Google Shape;589;p50"/>
          <p:cNvSpPr txBox="1"/>
          <p:nvPr/>
        </p:nvSpPr>
        <p:spPr>
          <a:xfrm>
            <a:off x="7639138" y="2902702"/>
            <a:ext cx="609600" cy="400050"/>
          </a:xfrm>
          <a:prstGeom prst="rect">
            <a:avLst/>
          </a:prstGeom>
          <a:noFill/>
          <a:ln>
            <a:noFill/>
          </a:ln>
        </p:spPr>
        <p:txBody>
          <a:bodyPr spcFirstLastPara="1" wrap="square" lIns="91425" tIns="45700" rIns="91425" bIns="45700" anchor="t" anchorCtr="0">
            <a:noAutofit/>
          </a:bodyPr>
          <a:lstStyle/>
          <a:p>
            <a:pPr lvl="0" algn="ctr">
              <a:buClr>
                <a:srgbClr val="FF0000"/>
              </a:buClr>
              <a:buSzPts val="2000"/>
            </a:pPr>
            <a:r>
              <a:rPr lang="en-US" sz="2000" b="1" dirty="0">
                <a:solidFill>
                  <a:srgbClr val="FF0000"/>
                </a:solidFill>
                <a:latin typeface="Times New Roman"/>
                <a:ea typeface="Times New Roman"/>
                <a:cs typeface="Times New Roman"/>
                <a:sym typeface="Times New Roman"/>
              </a:rPr>
              <a:t>X</a:t>
            </a:r>
            <a:endParaRPr lang="en-US" sz="2000" dirty="0"/>
          </a:p>
        </p:txBody>
      </p:sp>
      <p:sp>
        <p:nvSpPr>
          <p:cNvPr id="7" name="Rectangle 6"/>
          <p:cNvSpPr/>
          <p:nvPr/>
        </p:nvSpPr>
        <p:spPr>
          <a:xfrm>
            <a:off x="2405294" y="2902702"/>
            <a:ext cx="5857962" cy="369332"/>
          </a:xfrm>
          <a:prstGeom prst="rect">
            <a:avLst/>
          </a:prstGeom>
        </p:spPr>
        <p:txBody>
          <a:bodyPr wrap="square">
            <a:spAutoFit/>
          </a:bodyPr>
          <a:lstStyle/>
          <a:p>
            <a:pPr>
              <a:spcBef>
                <a:spcPts val="600"/>
              </a:spcBef>
            </a:pPr>
            <a:r>
              <a:rPr lang="en-US" dirty="0">
                <a:latin typeface="Times New Roman" panose="02020603050405020304" pitchFamily="18" charset="0"/>
                <a:ea typeface="Cambria Math" panose="02040503050406030204" pitchFamily="18" charset="0"/>
                <a:cs typeface="Times New Roman" panose="02020603050405020304" pitchFamily="18" charset="0"/>
              </a:rPr>
              <a:t>MyAbstractClass   object = </a:t>
            </a:r>
            <a:r>
              <a:rPr lang="en-US" dirty="0">
                <a:solidFill>
                  <a:schemeClr val="accent5"/>
                </a:solidFill>
                <a:latin typeface="Times New Roman" panose="02020603050405020304" pitchFamily="18" charset="0"/>
                <a:ea typeface="Cambria Math" panose="02040503050406030204" pitchFamily="18" charset="0"/>
                <a:cs typeface="Times New Roman" panose="02020603050405020304" pitchFamily="18" charset="0"/>
              </a:rPr>
              <a:t>new</a:t>
            </a:r>
            <a:r>
              <a:rPr lang="en-US" dirty="0">
                <a:latin typeface="Times New Roman" panose="02020603050405020304" pitchFamily="18" charset="0"/>
                <a:ea typeface="Cambria Math" panose="02040503050406030204" pitchFamily="18" charset="0"/>
                <a:cs typeface="Times New Roman" panose="02020603050405020304" pitchFamily="18" charset="0"/>
              </a:rPr>
              <a:t> MyAbstractClass();</a:t>
            </a:r>
          </a:p>
        </p:txBody>
      </p:sp>
      <p:sp>
        <p:nvSpPr>
          <p:cNvPr id="9" name="Rectangle 8"/>
          <p:cNvSpPr/>
          <p:nvPr/>
        </p:nvSpPr>
        <p:spPr>
          <a:xfrm>
            <a:off x="3005140" y="1703204"/>
            <a:ext cx="3652911" cy="369332"/>
          </a:xfrm>
          <a:prstGeom prst="rect">
            <a:avLst/>
          </a:prstGeom>
        </p:spPr>
        <p:txBody>
          <a:bodyPr wrap="square">
            <a:spAutoFit/>
          </a:bodyPr>
          <a:lstStyle/>
          <a:p>
            <a:pPr>
              <a:spcBef>
                <a:spcPts val="600"/>
              </a:spcBef>
            </a:pPr>
            <a:r>
              <a:rPr lang="en-US" dirty="0">
                <a:solidFill>
                  <a:schemeClr val="accent5"/>
                </a:solidFill>
                <a:latin typeface="Times New Roman" panose="02020603050405020304" pitchFamily="18" charset="0"/>
                <a:ea typeface="Cambria Math" panose="02040503050406030204" pitchFamily="18" charset="0"/>
                <a:cs typeface="Times New Roman" panose="02020603050405020304" pitchFamily="18" charset="0"/>
              </a:rPr>
              <a:t>abstract</a:t>
            </a:r>
            <a:r>
              <a:rPr lang="en-US"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solidFill>
                  <a:schemeClr val="accent5"/>
                </a:solidFill>
                <a:latin typeface="Times New Roman" panose="02020603050405020304" pitchFamily="18" charset="0"/>
                <a:ea typeface="Cambria Math" panose="02040503050406030204" pitchFamily="18" charset="0"/>
                <a:cs typeface="Times New Roman" panose="02020603050405020304" pitchFamily="18" charset="0"/>
              </a:rPr>
              <a:t>class</a:t>
            </a:r>
            <a:r>
              <a:rPr lang="en-US"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err="1">
                <a:latin typeface="Times New Roman" panose="02020603050405020304" pitchFamily="18" charset="0"/>
                <a:ea typeface="Cambria Math" panose="02040503050406030204" pitchFamily="18" charset="0"/>
                <a:cs typeface="Times New Roman" panose="02020603050405020304" pitchFamily="18" charset="0"/>
              </a:rPr>
              <a:t>MyAbstractClass</a:t>
            </a:r>
            <a:r>
              <a:rPr lang="en-US" dirty="0">
                <a:latin typeface="Times New Roman" panose="02020603050405020304" pitchFamily="18" charset="0"/>
                <a:ea typeface="Cambria Math" panose="02040503050406030204" pitchFamily="18" charset="0"/>
                <a:cs typeface="Times New Roman" panose="02020603050405020304" pitchFamily="18" charset="0"/>
              </a:rPr>
              <a:t> {}</a:t>
            </a:r>
          </a:p>
        </p:txBody>
      </p:sp>
      <p:pic>
        <p:nvPicPr>
          <p:cNvPr id="6" name="Picture 5"/>
          <p:cNvPicPr>
            <a:picLocks noChangeAspect="1"/>
          </p:cNvPicPr>
          <p:nvPr/>
        </p:nvPicPr>
        <p:blipFill rotWithShape="1">
          <a:blip r:embed="rId3"/>
          <a:srcRect l="2462"/>
          <a:stretch/>
        </p:blipFill>
        <p:spPr>
          <a:xfrm>
            <a:off x="4718303" y="4273156"/>
            <a:ext cx="3994937" cy="1924050"/>
          </a:xfrm>
          <a:prstGeom prst="rect">
            <a:avLst/>
          </a:prstGeom>
        </p:spPr>
      </p:pic>
      <p:sp>
        <p:nvSpPr>
          <p:cNvPr id="11" name="Rectangle 10"/>
          <p:cNvSpPr/>
          <p:nvPr/>
        </p:nvSpPr>
        <p:spPr>
          <a:xfrm>
            <a:off x="2244359" y="3272034"/>
            <a:ext cx="5458547" cy="507831"/>
          </a:xfrm>
          <a:prstGeom prst="rect">
            <a:avLst/>
          </a:prstGeom>
        </p:spPr>
        <p:txBody>
          <a:bodyPr wrap="square">
            <a:spAutoFit/>
          </a:bodyPr>
          <a:lstStyle/>
          <a:p>
            <a:pPr>
              <a:lnSpc>
                <a:spcPct val="150000"/>
              </a:lnSpc>
              <a:spcBef>
                <a:spcPts val="600"/>
              </a:spcBef>
            </a:pPr>
            <a:r>
              <a:rPr lang="en-US" dirty="0" err="1">
                <a:latin typeface="Times New Roman" panose="02020603050405020304" pitchFamily="18" charset="0"/>
                <a:ea typeface="Cambria Math" panose="02040503050406030204" pitchFamily="18" charset="0"/>
                <a:cs typeface="Times New Roman" panose="02020603050405020304" pitchFamily="18" charset="0"/>
              </a:rPr>
              <a:t>MyAbstractClass</a:t>
            </a:r>
            <a:r>
              <a:rPr lang="en-US" dirty="0">
                <a:latin typeface="Times New Roman" panose="02020603050405020304" pitchFamily="18" charset="0"/>
                <a:ea typeface="Cambria Math" panose="02040503050406030204" pitchFamily="18" charset="0"/>
                <a:cs typeface="Times New Roman" panose="02020603050405020304" pitchFamily="18" charset="0"/>
              </a:rPr>
              <a:t>[] objects = </a:t>
            </a:r>
            <a:r>
              <a:rPr lang="en-US" dirty="0">
                <a:solidFill>
                  <a:schemeClr val="accent5"/>
                </a:solidFill>
                <a:latin typeface="Times New Roman" panose="02020603050405020304" pitchFamily="18" charset="0"/>
                <a:ea typeface="Cambria Math" panose="02040503050406030204" pitchFamily="18" charset="0"/>
                <a:cs typeface="Times New Roman" panose="02020603050405020304" pitchFamily="18" charset="0"/>
              </a:rPr>
              <a:t>new</a:t>
            </a:r>
            <a:r>
              <a:rPr lang="en-US"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err="1">
                <a:latin typeface="Times New Roman" panose="02020603050405020304" pitchFamily="18" charset="0"/>
                <a:ea typeface="Cambria Math" panose="02040503050406030204" pitchFamily="18" charset="0"/>
                <a:cs typeface="Times New Roman" panose="02020603050405020304" pitchFamily="18" charset="0"/>
              </a:rPr>
              <a:t>MyAbstractClass</a:t>
            </a:r>
            <a:r>
              <a:rPr lang="en-US" dirty="0">
                <a:latin typeface="Times New Roman" panose="02020603050405020304" pitchFamily="18" charset="0"/>
                <a:ea typeface="Cambria Math" panose="02040503050406030204" pitchFamily="18" charset="0"/>
                <a:cs typeface="Times New Roman" panose="02020603050405020304" pitchFamily="18" charset="0"/>
              </a:rPr>
              <a:t>[10];</a:t>
            </a:r>
          </a:p>
        </p:txBody>
      </p:sp>
      <p:sp>
        <p:nvSpPr>
          <p:cNvPr id="12" name="Google Shape;589;p50"/>
          <p:cNvSpPr txBox="1"/>
          <p:nvPr/>
        </p:nvSpPr>
        <p:spPr>
          <a:xfrm>
            <a:off x="7653656" y="3337333"/>
            <a:ext cx="609600" cy="400050"/>
          </a:xfrm>
          <a:prstGeom prst="rect">
            <a:avLst/>
          </a:prstGeom>
          <a:noFill/>
          <a:ln>
            <a:noFill/>
          </a:ln>
        </p:spPr>
        <p:txBody>
          <a:bodyPr spcFirstLastPara="1" wrap="square" lIns="91425" tIns="45700" rIns="91425" bIns="45700" anchor="t" anchorCtr="0">
            <a:noAutofit/>
          </a:bodyPr>
          <a:lstStyle/>
          <a:p>
            <a:pPr lvl="0" algn="ctr">
              <a:buClr>
                <a:srgbClr val="FF0000"/>
              </a:buClr>
              <a:buSzPts val="2000"/>
            </a:pPr>
            <a:r>
              <a:rPr lang="en-US" sz="2000" b="1" dirty="0">
                <a:solidFill>
                  <a:srgbClr val="70AD47"/>
                </a:solidFill>
                <a:latin typeface="Times New Roman"/>
                <a:ea typeface="Times New Roman"/>
                <a:cs typeface="Times New Roman"/>
                <a:sym typeface="Symbol" panose="05050102010706020507" pitchFamily="18" charset="2"/>
              </a:rPr>
              <a:t></a:t>
            </a:r>
            <a:endParaRPr lang="en-US" sz="2000" dirty="0">
              <a:solidFill>
                <a:srgbClr val="70AD47"/>
              </a:solidFill>
            </a:endParaRPr>
          </a:p>
        </p:txBody>
      </p:sp>
    </p:spTree>
    <p:extLst>
      <p:ext uri="{BB962C8B-B14F-4D97-AF65-F5344CB8AC3E}">
        <p14:creationId xmlns:p14="http://schemas.microsoft.com/office/powerpoint/2010/main" val="2011447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normAutofit/>
          </a:bodyPr>
          <a:lstStyle/>
          <a:p>
            <a:r>
              <a:rPr lang="en-US" dirty="0"/>
              <a:t>Has </a:t>
            </a:r>
            <a:r>
              <a:rPr lang="en-US" dirty="0">
                <a:solidFill>
                  <a:schemeClr val="accent2"/>
                </a:solidFill>
              </a:rPr>
              <a:t>non-abstract</a:t>
            </a:r>
            <a:r>
              <a:rPr lang="en-US" dirty="0"/>
              <a:t> and </a:t>
            </a:r>
            <a:r>
              <a:rPr lang="en-US" dirty="0">
                <a:solidFill>
                  <a:schemeClr val="accent5"/>
                </a:solidFill>
              </a:rPr>
              <a:t>abstract</a:t>
            </a:r>
            <a:r>
              <a:rPr lang="en-US" dirty="0"/>
              <a:t> methods</a:t>
            </a:r>
          </a:p>
          <a:p>
            <a:pPr lvl="1"/>
            <a:endParaRPr lang="en-US" dirty="0"/>
          </a:p>
          <a:p>
            <a:pPr lvl="1"/>
            <a:endParaRPr lang="en-US" dirty="0"/>
          </a:p>
          <a:p>
            <a:pPr lvl="1"/>
            <a:endParaRPr lang="en-US" dirty="0"/>
          </a:p>
          <a:p>
            <a:pPr lvl="1"/>
            <a:endParaRPr lang="en-US" dirty="0"/>
          </a:p>
          <a:p>
            <a:pPr lvl="1"/>
            <a:endParaRPr lang="en-US" dirty="0"/>
          </a:p>
          <a:p>
            <a:r>
              <a:rPr lang="en-US" dirty="0"/>
              <a:t>Can be defined without abstract methods.</a:t>
            </a:r>
          </a:p>
          <a:p>
            <a:pPr lvl="1"/>
            <a:r>
              <a:rPr lang="en-US" dirty="0"/>
              <a:t>This class is used as a base class for defining new subclasses. </a:t>
            </a:r>
          </a:p>
        </p:txBody>
      </p:sp>
      <p:sp>
        <p:nvSpPr>
          <p:cNvPr id="3" name="Title 2"/>
          <p:cNvSpPr>
            <a:spLocks noGrp="1"/>
          </p:cNvSpPr>
          <p:nvPr>
            <p:ph type="ctrTitle"/>
          </p:nvPr>
        </p:nvSpPr>
        <p:spPr/>
        <p:txBody>
          <a:bodyPr/>
          <a:lstStyle/>
          <a:p>
            <a:r>
              <a:rPr lang="en-US" dirty="0"/>
              <a:t>Abstract Classes (2/4)</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19</a:t>
            </a:fld>
            <a:endParaRPr lang="en-US"/>
          </a:p>
        </p:txBody>
      </p:sp>
      <p:pic>
        <p:nvPicPr>
          <p:cNvPr id="9" name="Picture 8"/>
          <p:cNvPicPr>
            <a:picLocks noChangeAspect="1"/>
          </p:cNvPicPr>
          <p:nvPr/>
        </p:nvPicPr>
        <p:blipFill>
          <a:blip r:embed="rId3"/>
          <a:stretch>
            <a:fillRect/>
          </a:stretch>
        </p:blipFill>
        <p:spPr>
          <a:xfrm>
            <a:off x="2726355" y="1810795"/>
            <a:ext cx="5362575" cy="1800225"/>
          </a:xfrm>
          <a:prstGeom prst="rect">
            <a:avLst/>
          </a:prstGeom>
        </p:spPr>
      </p:pic>
      <p:sp>
        <p:nvSpPr>
          <p:cNvPr id="14" name="Left Brace 13"/>
          <p:cNvSpPr/>
          <p:nvPr/>
        </p:nvSpPr>
        <p:spPr>
          <a:xfrm>
            <a:off x="2339167" y="2721954"/>
            <a:ext cx="348990" cy="552874"/>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Left Brace 14"/>
          <p:cNvSpPr/>
          <p:nvPr/>
        </p:nvSpPr>
        <p:spPr>
          <a:xfrm>
            <a:off x="2339167" y="2150275"/>
            <a:ext cx="348990" cy="552874"/>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Rectangle 15"/>
          <p:cNvSpPr/>
          <p:nvPr/>
        </p:nvSpPr>
        <p:spPr>
          <a:xfrm>
            <a:off x="519500" y="2242046"/>
            <a:ext cx="1757148" cy="369332"/>
          </a:xfrm>
          <a:prstGeom prst="rect">
            <a:avLst/>
          </a:prstGeom>
        </p:spPr>
        <p:txBody>
          <a:bodyPr wrap="none">
            <a:spAutoFit/>
          </a:bodyPr>
          <a:lstStyle/>
          <a:p>
            <a:r>
              <a:rPr lang="en-US" dirty="0"/>
              <a:t>Abstract method</a:t>
            </a:r>
          </a:p>
        </p:txBody>
      </p:sp>
      <p:sp>
        <p:nvSpPr>
          <p:cNvPr id="17" name="Rectangle 16"/>
          <p:cNvSpPr/>
          <p:nvPr/>
        </p:nvSpPr>
        <p:spPr>
          <a:xfrm>
            <a:off x="519500" y="2813725"/>
            <a:ext cx="1797030" cy="369332"/>
          </a:xfrm>
          <a:prstGeom prst="rect">
            <a:avLst/>
          </a:prstGeom>
        </p:spPr>
        <p:txBody>
          <a:bodyPr wrap="none">
            <a:spAutoFit/>
          </a:bodyPr>
          <a:lstStyle/>
          <a:p>
            <a:r>
              <a:rPr lang="en-US" dirty="0"/>
              <a:t>concrete method</a:t>
            </a:r>
          </a:p>
        </p:txBody>
      </p:sp>
      <p:grpSp>
        <p:nvGrpSpPr>
          <p:cNvPr id="5" name="Group 4"/>
          <p:cNvGrpSpPr/>
          <p:nvPr/>
        </p:nvGrpSpPr>
        <p:grpSpPr>
          <a:xfrm>
            <a:off x="2513662" y="4800325"/>
            <a:ext cx="5362576" cy="1324443"/>
            <a:chOff x="2726353" y="5218753"/>
            <a:chExt cx="5362576" cy="1324443"/>
          </a:xfrm>
        </p:grpSpPr>
        <p:pic>
          <p:nvPicPr>
            <p:cNvPr id="10" name="Picture 9"/>
            <p:cNvPicPr>
              <a:picLocks noChangeAspect="1"/>
            </p:cNvPicPr>
            <p:nvPr/>
          </p:nvPicPr>
          <p:blipFill rotWithShape="1">
            <a:blip r:embed="rId3"/>
            <a:srcRect b="82272"/>
            <a:stretch/>
          </p:blipFill>
          <p:spPr>
            <a:xfrm>
              <a:off x="2726353" y="5218753"/>
              <a:ext cx="5362575" cy="319147"/>
            </a:xfrm>
            <a:prstGeom prst="rect">
              <a:avLst/>
            </a:prstGeom>
          </p:spPr>
        </p:pic>
        <p:pic>
          <p:nvPicPr>
            <p:cNvPr id="11" name="Picture 10"/>
            <p:cNvPicPr>
              <a:picLocks noChangeAspect="1"/>
            </p:cNvPicPr>
            <p:nvPr/>
          </p:nvPicPr>
          <p:blipFill rotWithShape="1">
            <a:blip r:embed="rId3"/>
            <a:srcRect t="39671"/>
            <a:stretch/>
          </p:blipFill>
          <p:spPr>
            <a:xfrm>
              <a:off x="2726354" y="5457139"/>
              <a:ext cx="5362575" cy="1086057"/>
            </a:xfrm>
            <a:prstGeom prst="rect">
              <a:avLst/>
            </a:prstGeom>
          </p:spPr>
        </p:pic>
      </p:grpSp>
    </p:spTree>
    <p:extLst>
      <p:ext uri="{BB962C8B-B14F-4D97-AF65-F5344CB8AC3E}">
        <p14:creationId xmlns:p14="http://schemas.microsoft.com/office/powerpoint/2010/main" val="2040929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Motivation</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a:t>
            </a:fld>
            <a:endParaRPr lang="en-US"/>
          </a:p>
        </p:txBody>
      </p:sp>
      <p:sp>
        <p:nvSpPr>
          <p:cNvPr id="7" name="Rectangle 6"/>
          <p:cNvSpPr/>
          <p:nvPr/>
        </p:nvSpPr>
        <p:spPr>
          <a:xfrm>
            <a:off x="4178019" y="1071415"/>
            <a:ext cx="4572000" cy="830997"/>
          </a:xfrm>
          <a:prstGeom prst="rect">
            <a:avLst/>
          </a:prstGeom>
        </p:spPr>
        <p:txBody>
          <a:bodyPr>
            <a:spAutoFit/>
          </a:bodyPr>
          <a:lstStyle/>
          <a:p>
            <a:r>
              <a:rPr lang="en-US" sz="2400" b="1" dirty="0">
                <a:latin typeface="Garamond" panose="02020404030301010803" pitchFamily="18" charset="0"/>
              </a:rPr>
              <a:t>Do you think it is logical to create an </a:t>
            </a:r>
            <a:r>
              <a:rPr lang="en-US" sz="2400" b="1" dirty="0">
                <a:solidFill>
                  <a:srgbClr val="FF0000"/>
                </a:solidFill>
                <a:latin typeface="Garamond" panose="02020404030301010803" pitchFamily="18" charset="0"/>
              </a:rPr>
              <a:t>object</a:t>
            </a:r>
            <a:r>
              <a:rPr lang="en-US" sz="2400" b="1" dirty="0">
                <a:latin typeface="Garamond" panose="02020404030301010803" pitchFamily="18" charset="0"/>
              </a:rPr>
              <a:t> of a class </a:t>
            </a:r>
            <a:r>
              <a:rPr lang="en-US" sz="2400" b="1" dirty="0">
                <a:solidFill>
                  <a:srgbClr val="FF0000"/>
                </a:solidFill>
                <a:latin typeface="Garamond" panose="02020404030301010803" pitchFamily="18" charset="0"/>
              </a:rPr>
              <a:t>Shape</a:t>
            </a:r>
            <a:r>
              <a:rPr lang="en-US" sz="2400" b="1" dirty="0">
                <a:latin typeface="Garamond" panose="02020404030301010803" pitchFamily="18" charset="0"/>
              </a:rPr>
              <a:t>?</a:t>
            </a:r>
          </a:p>
        </p:txBody>
      </p:sp>
      <p:sp>
        <p:nvSpPr>
          <p:cNvPr id="9" name="Rectangle 8"/>
          <p:cNvSpPr/>
          <p:nvPr/>
        </p:nvSpPr>
        <p:spPr>
          <a:xfrm>
            <a:off x="297996" y="4587750"/>
            <a:ext cx="2150435" cy="1200329"/>
          </a:xfrm>
          <a:prstGeom prst="rect">
            <a:avLst/>
          </a:prstGeom>
        </p:spPr>
        <p:txBody>
          <a:bodyPr wrap="square">
            <a:spAutoFit/>
          </a:bodyPr>
          <a:lstStyle/>
          <a:p>
            <a:pPr algn="ctr"/>
            <a:r>
              <a:rPr lang="en-US" sz="2400" b="1" dirty="0">
                <a:latin typeface="Garamond" panose="02020404030301010803" pitchFamily="18" charset="0"/>
              </a:rPr>
              <a:t>So why so we need the </a:t>
            </a:r>
            <a:r>
              <a:rPr lang="en-US" sz="2400" b="1" dirty="0">
                <a:solidFill>
                  <a:schemeClr val="accent5"/>
                </a:solidFill>
                <a:latin typeface="Garamond" panose="02020404030301010803" pitchFamily="18" charset="0"/>
              </a:rPr>
              <a:t>Shape</a:t>
            </a:r>
            <a:r>
              <a:rPr lang="en-US" sz="2400" b="1" dirty="0">
                <a:latin typeface="Garamond" panose="02020404030301010803" pitchFamily="18" charset="0"/>
              </a:rPr>
              <a:t> Class??</a:t>
            </a:r>
          </a:p>
        </p:txBody>
      </p:sp>
      <p:sp>
        <p:nvSpPr>
          <p:cNvPr id="10" name="Rectangle 9"/>
          <p:cNvSpPr/>
          <p:nvPr/>
        </p:nvSpPr>
        <p:spPr>
          <a:xfrm>
            <a:off x="3179771" y="4176087"/>
            <a:ext cx="5570248" cy="830997"/>
          </a:xfrm>
          <a:prstGeom prst="rect">
            <a:avLst/>
          </a:prstGeom>
        </p:spPr>
        <p:txBody>
          <a:bodyPr wrap="square">
            <a:spAutoFit/>
          </a:bodyPr>
          <a:lstStyle/>
          <a:p>
            <a:pPr algn="ctr"/>
            <a:r>
              <a:rPr lang="en-US" sz="2400" b="1" dirty="0">
                <a:latin typeface="Garamond" panose="02020404030301010803" pitchFamily="18" charset="0"/>
              </a:rPr>
              <a:t>What about creating an </a:t>
            </a:r>
            <a:r>
              <a:rPr lang="en-US" sz="2400" b="1" dirty="0">
                <a:solidFill>
                  <a:srgbClr val="FF0000"/>
                </a:solidFill>
                <a:latin typeface="Garamond" panose="02020404030301010803" pitchFamily="18" charset="0"/>
              </a:rPr>
              <a:t>object</a:t>
            </a:r>
            <a:r>
              <a:rPr lang="en-US" sz="2400" b="1" dirty="0">
                <a:latin typeface="Garamond" panose="02020404030301010803" pitchFamily="18" charset="0"/>
              </a:rPr>
              <a:t> of a class </a:t>
            </a:r>
            <a:r>
              <a:rPr lang="en-US" sz="2400" b="1" dirty="0">
                <a:solidFill>
                  <a:srgbClr val="FF0000"/>
                </a:solidFill>
                <a:latin typeface="Garamond" panose="02020404030301010803" pitchFamily="18" charset="0"/>
              </a:rPr>
              <a:t>Rectangle</a:t>
            </a:r>
            <a:r>
              <a:rPr lang="en-US" sz="2400" b="1" dirty="0">
                <a:latin typeface="Garamond" panose="02020404030301010803" pitchFamily="18" charset="0"/>
              </a:rPr>
              <a:t>  or </a:t>
            </a:r>
            <a:r>
              <a:rPr lang="en-US" sz="2400" b="1" dirty="0">
                <a:solidFill>
                  <a:srgbClr val="FF0000"/>
                </a:solidFill>
                <a:latin typeface="Garamond" panose="02020404030301010803" pitchFamily="18" charset="0"/>
              </a:rPr>
              <a:t>Circle</a:t>
            </a:r>
            <a:r>
              <a:rPr lang="en-US" sz="2400" b="1" dirty="0">
                <a:latin typeface="Garamond" panose="02020404030301010803" pitchFamily="18" charset="0"/>
              </a:rPr>
              <a:t>?</a:t>
            </a:r>
          </a:p>
        </p:txBody>
      </p:sp>
      <p:grpSp>
        <p:nvGrpSpPr>
          <p:cNvPr id="17" name="Group 16"/>
          <p:cNvGrpSpPr>
            <a:grpSpLocks noChangeAspect="1"/>
          </p:cNvGrpSpPr>
          <p:nvPr/>
        </p:nvGrpSpPr>
        <p:grpSpPr>
          <a:xfrm>
            <a:off x="2869778" y="5125231"/>
            <a:ext cx="5776286" cy="1097280"/>
            <a:chOff x="314469" y="4589077"/>
            <a:chExt cx="8791954" cy="1670137"/>
          </a:xfrm>
        </p:grpSpPr>
        <p:sp>
          <p:nvSpPr>
            <p:cNvPr id="18" name="Oval 17"/>
            <p:cNvSpPr/>
            <p:nvPr/>
          </p:nvSpPr>
          <p:spPr>
            <a:xfrm>
              <a:off x="314469" y="4654711"/>
              <a:ext cx="1538868" cy="15388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a:off x="1853337" y="4688165"/>
              <a:ext cx="1527717" cy="1471961"/>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548322" y="4738345"/>
              <a:ext cx="1371600" cy="13716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096676" y="4738345"/>
              <a:ext cx="2109355" cy="13716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gular Pentagon 21"/>
            <p:cNvSpPr/>
            <p:nvPr/>
          </p:nvSpPr>
          <p:spPr>
            <a:xfrm>
              <a:off x="7352779" y="4589077"/>
              <a:ext cx="1753644" cy="1670137"/>
            </a:xfrm>
            <a:prstGeom prst="pentago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175564" y="1627512"/>
            <a:ext cx="5207917" cy="2430428"/>
            <a:chOff x="1821620" y="1716006"/>
            <a:chExt cx="5735966" cy="2799882"/>
          </a:xfrm>
        </p:grpSpPr>
        <p:sp>
          <p:nvSpPr>
            <p:cNvPr id="41" name="Rectangle 40"/>
            <p:cNvSpPr>
              <a:spLocks noChangeArrowheads="1"/>
            </p:cNvSpPr>
            <p:nvPr/>
          </p:nvSpPr>
          <p:spPr bwMode="auto">
            <a:xfrm>
              <a:off x="4194370" y="3242154"/>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None/>
              </a:pPr>
              <a:r>
                <a:rPr lang="en-GB" altLang="en-US" sz="1600" dirty="0">
                  <a:solidFill>
                    <a:srgbClr val="804000"/>
                  </a:solidFill>
                  <a:latin typeface="Courier New" panose="02070309020205020404" pitchFamily="49" charset="0"/>
                </a:rPr>
                <a:t>Circle</a:t>
              </a:r>
            </a:p>
          </p:txBody>
        </p:sp>
        <p:sp>
          <p:nvSpPr>
            <p:cNvPr id="42" name="AutoShape 5"/>
            <p:cNvSpPr>
              <a:spLocks noChangeArrowheads="1"/>
            </p:cNvSpPr>
            <p:nvPr/>
          </p:nvSpPr>
          <p:spPr bwMode="auto">
            <a:xfrm>
              <a:off x="4791272" y="2746854"/>
              <a:ext cx="228600" cy="228600"/>
            </a:xfrm>
            <a:prstGeom prst="triangle">
              <a:avLst>
                <a:gd name="adj" fmla="val 44444"/>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ar-SA" altLang="en-US" sz="1800">
                <a:solidFill>
                  <a:srgbClr val="804000"/>
                </a:solidFill>
                <a:latin typeface="Arial" panose="020B0604020202020204" pitchFamily="34" charset="0"/>
              </a:endParaRPr>
            </a:p>
          </p:txBody>
        </p:sp>
        <p:sp>
          <p:nvSpPr>
            <p:cNvPr id="43" name="Rectangle 42"/>
            <p:cNvSpPr>
              <a:spLocks noChangeArrowheads="1"/>
            </p:cNvSpPr>
            <p:nvPr/>
          </p:nvSpPr>
          <p:spPr bwMode="auto">
            <a:xfrm>
              <a:off x="5928811" y="3242154"/>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600" dirty="0">
                  <a:solidFill>
                    <a:srgbClr val="804000"/>
                  </a:solidFill>
                  <a:latin typeface="Courier New" panose="02070309020205020404" pitchFamily="49" charset="0"/>
                </a:rPr>
                <a:t>Rectangle</a:t>
              </a:r>
            </a:p>
          </p:txBody>
        </p:sp>
        <p:sp>
          <p:nvSpPr>
            <p:cNvPr id="44" name="Rectangle 43"/>
            <p:cNvSpPr>
              <a:spLocks noChangeArrowheads="1"/>
            </p:cNvSpPr>
            <p:nvPr/>
          </p:nvSpPr>
          <p:spPr bwMode="auto">
            <a:xfrm>
              <a:off x="2484806" y="3242154"/>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None/>
              </a:pPr>
              <a:r>
                <a:rPr lang="en-GB" altLang="en-US" sz="1600" dirty="0">
                  <a:solidFill>
                    <a:srgbClr val="804000"/>
                  </a:solidFill>
                  <a:latin typeface="Courier New" panose="02070309020205020404" pitchFamily="49" charset="0"/>
                </a:rPr>
                <a:t>Triangle</a:t>
              </a:r>
            </a:p>
          </p:txBody>
        </p:sp>
        <p:cxnSp>
          <p:nvCxnSpPr>
            <p:cNvPr id="45" name="AutoShape 8"/>
            <p:cNvCxnSpPr>
              <a:cxnSpLocks noChangeShapeType="1"/>
            </p:cNvCxnSpPr>
            <p:nvPr/>
          </p:nvCxnSpPr>
          <p:spPr bwMode="auto">
            <a:xfrm rot="5400000" flipH="1" flipV="1">
              <a:off x="4013657" y="2348673"/>
              <a:ext cx="266700" cy="1520262"/>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cxnSp>
          <p:nvCxnSpPr>
            <p:cNvPr id="46" name="AutoShape 10"/>
            <p:cNvCxnSpPr>
              <a:cxnSpLocks noChangeShapeType="1"/>
            </p:cNvCxnSpPr>
            <p:nvPr/>
          </p:nvCxnSpPr>
          <p:spPr bwMode="auto">
            <a:xfrm rot="16200000" flipV="1">
              <a:off x="5684685" y="2183640"/>
              <a:ext cx="266700" cy="1850328"/>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grpSp>
          <p:nvGrpSpPr>
            <p:cNvPr id="47" name="Group 46"/>
            <p:cNvGrpSpPr>
              <a:grpSpLocks/>
            </p:cNvGrpSpPr>
            <p:nvPr/>
          </p:nvGrpSpPr>
          <p:grpSpPr bwMode="auto">
            <a:xfrm>
              <a:off x="3534396" y="1716006"/>
              <a:ext cx="2566988" cy="1049338"/>
              <a:chOff x="2232" y="737"/>
              <a:chExt cx="1350" cy="661"/>
            </a:xfrm>
            <a:noFill/>
          </p:grpSpPr>
          <p:sp>
            <p:nvSpPr>
              <p:cNvPr id="54" name="Rectangle 53"/>
              <p:cNvSpPr>
                <a:spLocks noChangeArrowheads="1"/>
              </p:cNvSpPr>
              <p:nvPr/>
            </p:nvSpPr>
            <p:spPr bwMode="auto">
              <a:xfrm>
                <a:off x="2232" y="971"/>
                <a:ext cx="1350" cy="427"/>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GB" altLang="en-US" sz="1600" i="1" dirty="0" err="1">
                    <a:latin typeface="Courier New" panose="02070309020205020404" pitchFamily="49" charset="0"/>
                  </a:rPr>
                  <a:t>getArea</a:t>
                </a:r>
                <a:r>
                  <a:rPr lang="en-GB" altLang="en-US" sz="1600" i="1" dirty="0">
                    <a:latin typeface="Courier New" panose="02070309020205020404" pitchFamily="49" charset="0"/>
                  </a:rPr>
                  <a:t>(): double</a:t>
                </a:r>
              </a:p>
              <a:p>
                <a:pPr eaLnBrk="1" hangingPunct="1">
                  <a:spcBef>
                    <a:spcPct val="0"/>
                  </a:spcBef>
                  <a:buClrTx/>
                  <a:buSzTx/>
                  <a:buFontTx/>
                  <a:buNone/>
                </a:pPr>
                <a:r>
                  <a:rPr lang="en-GB" altLang="en-US" sz="1600" dirty="0" err="1">
                    <a:latin typeface="Courier New" panose="02070309020205020404" pitchFamily="49" charset="0"/>
                  </a:rPr>
                  <a:t>setColour</a:t>
                </a:r>
                <a:r>
                  <a:rPr lang="en-GB" altLang="en-US" sz="1600" dirty="0">
                    <a:latin typeface="Courier New" panose="02070309020205020404" pitchFamily="49" charset="0"/>
                  </a:rPr>
                  <a:t>(</a:t>
                </a:r>
                <a:r>
                  <a:rPr lang="en-GB" altLang="en-US" sz="1600" dirty="0" err="1">
                    <a:latin typeface="Courier New" panose="02070309020205020404" pitchFamily="49" charset="0"/>
                  </a:rPr>
                  <a:t>int</a:t>
                </a:r>
                <a:r>
                  <a:rPr lang="en-GB" altLang="en-US" sz="1600" dirty="0">
                    <a:latin typeface="Courier New" panose="02070309020205020404" pitchFamily="49" charset="0"/>
                  </a:rPr>
                  <a:t>)</a:t>
                </a:r>
              </a:p>
            </p:txBody>
          </p:sp>
          <p:sp>
            <p:nvSpPr>
              <p:cNvPr id="55" name="Rectangle 54"/>
              <p:cNvSpPr>
                <a:spLocks noChangeArrowheads="1"/>
              </p:cNvSpPr>
              <p:nvPr/>
            </p:nvSpPr>
            <p:spPr bwMode="auto">
              <a:xfrm>
                <a:off x="2232" y="737"/>
                <a:ext cx="1350" cy="235"/>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600" i="1" dirty="0">
                    <a:latin typeface="Courier New" panose="02070309020205020404" pitchFamily="49" charset="0"/>
                  </a:rPr>
                  <a:t>Shape</a:t>
                </a:r>
              </a:p>
            </p:txBody>
          </p:sp>
        </p:grpSp>
        <p:sp>
          <p:nvSpPr>
            <p:cNvPr id="48" name="Rectangle 47"/>
            <p:cNvSpPr>
              <a:spLocks noChangeArrowheads="1"/>
            </p:cNvSpPr>
            <p:nvPr/>
          </p:nvSpPr>
          <p:spPr bwMode="auto">
            <a:xfrm>
              <a:off x="1821620" y="4128538"/>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600" dirty="0">
                  <a:solidFill>
                    <a:srgbClr val="804000"/>
                  </a:solidFill>
                  <a:latin typeface="Courier New" panose="02070309020205020404" pitchFamily="49" charset="0"/>
                </a:rPr>
                <a:t>Right </a:t>
              </a:r>
            </a:p>
          </p:txBody>
        </p:sp>
        <p:sp>
          <p:nvSpPr>
            <p:cNvPr id="49" name="Rectangle 48"/>
            <p:cNvSpPr>
              <a:spLocks noChangeArrowheads="1"/>
            </p:cNvSpPr>
            <p:nvPr/>
          </p:nvSpPr>
          <p:spPr bwMode="auto">
            <a:xfrm>
              <a:off x="3509134" y="4128538"/>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600" dirty="0">
                  <a:solidFill>
                    <a:srgbClr val="804000"/>
                  </a:solidFill>
                  <a:latin typeface="Courier New" panose="02070309020205020404" pitchFamily="49" charset="0"/>
                </a:rPr>
                <a:t>Equilateral</a:t>
              </a:r>
            </a:p>
          </p:txBody>
        </p:sp>
        <p:cxnSp>
          <p:nvCxnSpPr>
            <p:cNvPr id="50" name="AutoShape 10"/>
            <p:cNvCxnSpPr>
              <a:cxnSpLocks noChangeShapeType="1"/>
            </p:cNvCxnSpPr>
            <p:nvPr/>
          </p:nvCxnSpPr>
          <p:spPr bwMode="auto">
            <a:xfrm rot="5400000" flipH="1">
              <a:off x="3812347" y="3564089"/>
              <a:ext cx="266700" cy="873125"/>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sp>
          <p:nvSpPr>
            <p:cNvPr id="51" name="AutoShape 5"/>
            <p:cNvSpPr>
              <a:spLocks noChangeArrowheads="1"/>
            </p:cNvSpPr>
            <p:nvPr/>
          </p:nvSpPr>
          <p:spPr bwMode="auto">
            <a:xfrm>
              <a:off x="3394834" y="3634336"/>
              <a:ext cx="228600" cy="228600"/>
            </a:xfrm>
            <a:prstGeom prst="triangle">
              <a:avLst>
                <a:gd name="adj" fmla="val 44444"/>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ar-SA" altLang="en-US" sz="1800">
                <a:solidFill>
                  <a:srgbClr val="804000"/>
                </a:solidFill>
                <a:latin typeface="Arial" panose="020B0604020202020204" pitchFamily="34" charset="0"/>
              </a:endParaRPr>
            </a:p>
          </p:txBody>
        </p:sp>
        <p:cxnSp>
          <p:nvCxnSpPr>
            <p:cNvPr id="52" name="AutoShape 10"/>
            <p:cNvCxnSpPr>
              <a:cxnSpLocks noChangeShapeType="1"/>
            </p:cNvCxnSpPr>
            <p:nvPr/>
          </p:nvCxnSpPr>
          <p:spPr bwMode="auto">
            <a:xfrm rot="16200000" flipH="1" flipV="1">
              <a:off x="2939221" y="3567255"/>
              <a:ext cx="266700" cy="873125"/>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cxnSp>
          <p:nvCxnSpPr>
            <p:cNvPr id="53" name="AutoShape 10"/>
            <p:cNvCxnSpPr>
              <a:cxnSpLocks noChangeShapeType="1"/>
            </p:cNvCxnSpPr>
            <p:nvPr/>
          </p:nvCxnSpPr>
          <p:spPr bwMode="auto">
            <a:xfrm rot="5400000">
              <a:off x="4836021" y="3188139"/>
              <a:ext cx="128016" cy="1"/>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91920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normAutofit/>
          </a:bodyPr>
          <a:lstStyle/>
          <a:p>
            <a:r>
              <a:rPr lang="en-US" dirty="0"/>
              <a:t>Can have instance, final and static members</a:t>
            </a:r>
          </a:p>
          <a:p>
            <a:endParaRPr lang="en-US" dirty="0"/>
          </a:p>
          <a:p>
            <a:endParaRPr lang="en-US" dirty="0"/>
          </a:p>
          <a:p>
            <a:endParaRPr lang="en-US" dirty="0"/>
          </a:p>
          <a:p>
            <a:endParaRPr lang="en-US" dirty="0"/>
          </a:p>
          <a:p>
            <a:endParaRPr lang="en-US" dirty="0"/>
          </a:p>
          <a:p>
            <a:endParaRPr lang="en-US" dirty="0"/>
          </a:p>
          <a:p>
            <a:r>
              <a:rPr lang="en-US" dirty="0"/>
              <a:t>Can be used as a type </a:t>
            </a:r>
          </a:p>
          <a:p>
            <a:endParaRPr lang="en-US" dirty="0"/>
          </a:p>
          <a:p>
            <a:pPr lvl="1"/>
            <a:endParaRPr lang="en-US" dirty="0"/>
          </a:p>
        </p:txBody>
      </p:sp>
      <p:sp>
        <p:nvSpPr>
          <p:cNvPr id="3" name="Title 2"/>
          <p:cNvSpPr>
            <a:spLocks noGrp="1"/>
          </p:cNvSpPr>
          <p:nvPr>
            <p:ph type="ctrTitle"/>
          </p:nvPr>
        </p:nvSpPr>
        <p:spPr/>
        <p:txBody>
          <a:bodyPr/>
          <a:lstStyle/>
          <a:p>
            <a:r>
              <a:rPr lang="en-US" dirty="0"/>
              <a:t>Abstract Classes (3/4)</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20</a:t>
            </a:fld>
            <a:endParaRPr lang="en-US"/>
          </a:p>
        </p:txBody>
      </p:sp>
      <p:sp>
        <p:nvSpPr>
          <p:cNvPr id="7" name="Rectangle 6"/>
          <p:cNvSpPr/>
          <p:nvPr/>
        </p:nvSpPr>
        <p:spPr>
          <a:xfrm>
            <a:off x="2024905" y="4639456"/>
            <a:ext cx="5857962" cy="1492716"/>
          </a:xfrm>
          <a:prstGeom prst="rect">
            <a:avLst/>
          </a:prstGeom>
        </p:spPr>
        <p:txBody>
          <a:bodyPr wrap="square">
            <a:spAutoFit/>
          </a:bodyPr>
          <a:lstStyle/>
          <a:p>
            <a:pPr>
              <a:lnSpc>
                <a:spcPct val="150000"/>
              </a:lnSpc>
              <a:spcBef>
                <a:spcPts val="600"/>
              </a:spcBef>
            </a:pPr>
            <a:r>
              <a:rPr lang="en-US" dirty="0">
                <a:solidFill>
                  <a:schemeClr val="accent5"/>
                </a:solidFill>
                <a:latin typeface="Times New Roman" panose="02020603050405020304" pitchFamily="18" charset="0"/>
                <a:ea typeface="Cambria Math" panose="02040503050406030204" pitchFamily="18" charset="0"/>
                <a:cs typeface="Times New Roman" panose="02020603050405020304" pitchFamily="18" charset="0"/>
              </a:rPr>
              <a:t>class</a:t>
            </a:r>
            <a:r>
              <a:rPr lang="en-US"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err="1">
                <a:latin typeface="Times New Roman" panose="02020603050405020304" pitchFamily="18" charset="0"/>
                <a:ea typeface="Cambria Math" panose="02040503050406030204" pitchFamily="18" charset="0"/>
                <a:cs typeface="Times New Roman" panose="02020603050405020304" pitchFamily="18" charset="0"/>
              </a:rPr>
              <a:t>subClass</a:t>
            </a:r>
            <a:r>
              <a:rPr lang="en-US"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solidFill>
                  <a:schemeClr val="accent5"/>
                </a:solidFill>
                <a:latin typeface="Times New Roman" panose="02020603050405020304" pitchFamily="18" charset="0"/>
                <a:ea typeface="Cambria Math" panose="02040503050406030204" pitchFamily="18" charset="0"/>
                <a:cs typeface="Times New Roman" panose="02020603050405020304" pitchFamily="18" charset="0"/>
              </a:rPr>
              <a:t>extends</a:t>
            </a:r>
            <a:r>
              <a:rPr lang="en-US"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err="1">
                <a:latin typeface="Times New Roman" panose="02020603050405020304" pitchFamily="18" charset="0"/>
                <a:ea typeface="Cambria Math" panose="02040503050406030204" pitchFamily="18" charset="0"/>
                <a:cs typeface="Times New Roman" panose="02020603050405020304" pitchFamily="18" charset="0"/>
              </a:rPr>
              <a:t>AbstractClass</a:t>
            </a:r>
            <a:r>
              <a:rPr lang="en-US" dirty="0">
                <a:latin typeface="Times New Roman" panose="02020603050405020304" pitchFamily="18" charset="0"/>
                <a:ea typeface="Cambria Math" panose="02040503050406030204" pitchFamily="18" charset="0"/>
                <a:cs typeface="Times New Roman" panose="02020603050405020304" pitchFamily="18" charset="0"/>
              </a:rPr>
              <a:t>{}</a:t>
            </a:r>
          </a:p>
          <a:p>
            <a:pPr>
              <a:lnSpc>
                <a:spcPct val="150000"/>
              </a:lnSpc>
              <a:spcBef>
                <a:spcPts val="600"/>
              </a:spcBef>
            </a:pPr>
            <a:r>
              <a:rPr lang="en-US" dirty="0" err="1">
                <a:latin typeface="Times New Roman" panose="02020603050405020304" pitchFamily="18" charset="0"/>
                <a:ea typeface="Cambria Math" panose="02040503050406030204" pitchFamily="18" charset="0"/>
                <a:cs typeface="Times New Roman" panose="02020603050405020304" pitchFamily="18" charset="0"/>
              </a:rPr>
              <a:t>AbstractClass</a:t>
            </a:r>
            <a:r>
              <a:rPr lang="en-US" dirty="0">
                <a:latin typeface="Times New Roman" panose="02020603050405020304" pitchFamily="18" charset="0"/>
                <a:ea typeface="Cambria Math" panose="02040503050406030204" pitchFamily="18" charset="0"/>
                <a:cs typeface="Times New Roman" panose="02020603050405020304" pitchFamily="18" charset="0"/>
              </a:rPr>
              <a:t>[] objects = </a:t>
            </a:r>
            <a:r>
              <a:rPr lang="en-US" dirty="0">
                <a:solidFill>
                  <a:schemeClr val="accent5"/>
                </a:solidFill>
                <a:latin typeface="Times New Roman" panose="02020603050405020304" pitchFamily="18" charset="0"/>
                <a:ea typeface="Cambria Math" panose="02040503050406030204" pitchFamily="18" charset="0"/>
                <a:cs typeface="Times New Roman" panose="02020603050405020304" pitchFamily="18" charset="0"/>
              </a:rPr>
              <a:t>new</a:t>
            </a:r>
            <a:r>
              <a:rPr lang="en-US"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err="1">
                <a:latin typeface="Times New Roman" panose="02020603050405020304" pitchFamily="18" charset="0"/>
                <a:ea typeface="Cambria Math" panose="02040503050406030204" pitchFamily="18" charset="0"/>
                <a:cs typeface="Times New Roman" panose="02020603050405020304" pitchFamily="18" charset="0"/>
              </a:rPr>
              <a:t>AbstractClass</a:t>
            </a:r>
            <a:r>
              <a:rPr lang="en-US" dirty="0">
                <a:latin typeface="Times New Roman" panose="02020603050405020304" pitchFamily="18" charset="0"/>
                <a:ea typeface="Cambria Math" panose="02040503050406030204" pitchFamily="18" charset="0"/>
                <a:cs typeface="Times New Roman" panose="02020603050405020304" pitchFamily="18" charset="0"/>
              </a:rPr>
              <a:t>[10];</a:t>
            </a:r>
          </a:p>
          <a:p>
            <a:pPr>
              <a:lnSpc>
                <a:spcPct val="150000"/>
              </a:lnSpc>
              <a:spcBef>
                <a:spcPts val="600"/>
              </a:spcBef>
            </a:pPr>
            <a:r>
              <a:rPr lang="en-US" dirty="0" err="1">
                <a:latin typeface="Times New Roman" panose="02020603050405020304" pitchFamily="18" charset="0"/>
                <a:ea typeface="Cambria Math" panose="02040503050406030204" pitchFamily="18" charset="0"/>
                <a:cs typeface="Times New Roman" panose="02020603050405020304" pitchFamily="18" charset="0"/>
              </a:rPr>
              <a:t>AbstractClass</a:t>
            </a:r>
            <a:r>
              <a:rPr lang="en-US" dirty="0">
                <a:latin typeface="Times New Roman" panose="02020603050405020304" pitchFamily="18" charset="0"/>
                <a:ea typeface="Cambria Math" panose="02040503050406030204" pitchFamily="18" charset="0"/>
                <a:cs typeface="Times New Roman" panose="02020603050405020304" pitchFamily="18" charset="0"/>
              </a:rPr>
              <a:t> object = </a:t>
            </a:r>
            <a:r>
              <a:rPr lang="en-US" dirty="0">
                <a:solidFill>
                  <a:schemeClr val="accent5"/>
                </a:solidFill>
                <a:latin typeface="Times New Roman" panose="02020603050405020304" pitchFamily="18" charset="0"/>
                <a:ea typeface="Cambria Math" panose="02040503050406030204" pitchFamily="18" charset="0"/>
                <a:cs typeface="Times New Roman" panose="02020603050405020304" pitchFamily="18" charset="0"/>
              </a:rPr>
              <a:t>new</a:t>
            </a:r>
            <a:r>
              <a:rPr lang="en-US"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err="1">
                <a:latin typeface="Times New Roman" panose="02020603050405020304" pitchFamily="18" charset="0"/>
                <a:ea typeface="Cambria Math" panose="02040503050406030204" pitchFamily="18" charset="0"/>
                <a:cs typeface="Times New Roman" panose="02020603050405020304" pitchFamily="18" charset="0"/>
              </a:rPr>
              <a:t>subClass</a:t>
            </a:r>
            <a:r>
              <a:rPr lang="en-US" dirty="0">
                <a:latin typeface="Times New Roman" panose="02020603050405020304" pitchFamily="18" charset="0"/>
                <a:ea typeface="Cambria Math" panose="020405030504060302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F4DA69E4-E139-4A9A-99BB-4380BD798591}"/>
              </a:ext>
            </a:extLst>
          </p:cNvPr>
          <p:cNvPicPr>
            <a:picLocks noChangeAspect="1"/>
          </p:cNvPicPr>
          <p:nvPr/>
        </p:nvPicPr>
        <p:blipFill>
          <a:blip r:embed="rId3"/>
          <a:stretch>
            <a:fillRect/>
          </a:stretch>
        </p:blipFill>
        <p:spPr>
          <a:xfrm>
            <a:off x="2438399" y="1365292"/>
            <a:ext cx="4542367" cy="2541978"/>
          </a:xfrm>
          <a:prstGeom prst="rect">
            <a:avLst/>
          </a:prstGeom>
        </p:spPr>
      </p:pic>
    </p:spTree>
    <p:extLst>
      <p:ext uri="{BB962C8B-B14F-4D97-AF65-F5344CB8AC3E}">
        <p14:creationId xmlns:p14="http://schemas.microsoft.com/office/powerpoint/2010/main" val="3996163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lstStyle/>
          <a:p>
            <a:r>
              <a:rPr lang="en-US" dirty="0"/>
              <a:t>A subclass can be abstract even if its superclass is concrete</a:t>
            </a:r>
          </a:p>
          <a:p>
            <a:pPr lvl="1"/>
            <a:r>
              <a:rPr lang="en-US" dirty="0">
                <a:solidFill>
                  <a:schemeClr val="accent5"/>
                </a:solidFill>
              </a:rPr>
              <a:t>Object</a:t>
            </a:r>
            <a:r>
              <a:rPr lang="en-US" dirty="0"/>
              <a:t> is concrete and </a:t>
            </a:r>
            <a:r>
              <a:rPr lang="en-US" dirty="0">
                <a:solidFill>
                  <a:schemeClr val="accent5"/>
                </a:solidFill>
              </a:rPr>
              <a:t>Shape</a:t>
            </a:r>
            <a:r>
              <a:rPr lang="en-US" dirty="0"/>
              <a:t> abstract</a:t>
            </a:r>
          </a:p>
          <a:p>
            <a:r>
              <a:rPr lang="en-US" sz="2200" dirty="0"/>
              <a:t>A subclass can override a concrete method to define it as abstract.</a:t>
            </a:r>
          </a:p>
          <a:p>
            <a:pPr lvl="1"/>
            <a:r>
              <a:rPr lang="en-US" dirty="0"/>
              <a:t>Rare, but useful when the implementation of the method in the superclass becomes invalid in the subclass. In this case, the subclass must be defined abstract. </a:t>
            </a:r>
          </a:p>
          <a:p>
            <a:pPr lvl="1"/>
            <a:endParaRPr lang="en-US" dirty="0"/>
          </a:p>
        </p:txBody>
      </p:sp>
      <p:sp>
        <p:nvSpPr>
          <p:cNvPr id="3" name="Title 2"/>
          <p:cNvSpPr>
            <a:spLocks noGrp="1"/>
          </p:cNvSpPr>
          <p:nvPr>
            <p:ph type="ctrTitle"/>
          </p:nvPr>
        </p:nvSpPr>
        <p:spPr/>
        <p:txBody>
          <a:bodyPr/>
          <a:lstStyle/>
          <a:p>
            <a:r>
              <a:rPr lang="en-US" dirty="0"/>
              <a:t>Abstract Classes (4/4)</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21</a:t>
            </a:fld>
            <a:endParaRPr lang="en-US"/>
          </a:p>
        </p:txBody>
      </p:sp>
      <p:pic>
        <p:nvPicPr>
          <p:cNvPr id="7" name="Picture 6"/>
          <p:cNvPicPr>
            <a:picLocks noChangeAspect="1"/>
          </p:cNvPicPr>
          <p:nvPr/>
        </p:nvPicPr>
        <p:blipFill>
          <a:blip r:embed="rId3"/>
          <a:stretch>
            <a:fillRect/>
          </a:stretch>
        </p:blipFill>
        <p:spPr>
          <a:xfrm>
            <a:off x="2725645" y="3361377"/>
            <a:ext cx="4116178" cy="2915064"/>
          </a:xfrm>
          <a:prstGeom prst="rect">
            <a:avLst/>
          </a:prstGeom>
          <a:ln>
            <a:solidFill>
              <a:schemeClr val="accent1"/>
            </a:solidFill>
          </a:ln>
        </p:spPr>
      </p:pic>
    </p:spTree>
    <p:extLst>
      <p:ext uri="{BB962C8B-B14F-4D97-AF65-F5344CB8AC3E}">
        <p14:creationId xmlns:p14="http://schemas.microsoft.com/office/powerpoint/2010/main" val="1012677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lstStyle/>
          <a:p>
            <a:r>
              <a:rPr lang="en-US" dirty="0"/>
              <a:t>Which of the following legal and illegal?</a:t>
            </a:r>
          </a:p>
        </p:txBody>
      </p:sp>
      <p:sp>
        <p:nvSpPr>
          <p:cNvPr id="3" name="Title 2"/>
          <p:cNvSpPr>
            <a:spLocks noGrp="1"/>
          </p:cNvSpPr>
          <p:nvPr>
            <p:ph type="ctrTitle"/>
          </p:nvPr>
        </p:nvSpPr>
        <p:spPr/>
        <p:txBody>
          <a:bodyPr/>
          <a:lstStyle/>
          <a:p>
            <a:r>
              <a:rPr lang="en-US" dirty="0"/>
              <a:t>Popup-Question(1) </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783553549"/>
              </p:ext>
            </p:extLst>
          </p:nvPr>
        </p:nvGraphicFramePr>
        <p:xfrm>
          <a:off x="346943" y="1601026"/>
          <a:ext cx="741809" cy="4754880"/>
        </p:xfrm>
        <a:graphic>
          <a:graphicData uri="http://schemas.openxmlformats.org/drawingml/2006/table">
            <a:tbl>
              <a:tblPr bandRow="1">
                <a:tableStyleId>{93296810-A885-4BE3-A3E7-6D5BEEA58F35}</a:tableStyleId>
              </a:tblPr>
              <a:tblGrid>
                <a:gridCol w="741809">
                  <a:extLst>
                    <a:ext uri="{9D8B030D-6E8A-4147-A177-3AD203B41FA5}">
                      <a16:colId xmlns:a16="http://schemas.microsoft.com/office/drawing/2014/main" val="2200709656"/>
                    </a:ext>
                  </a:extLst>
                </a:gridCol>
              </a:tblGrid>
              <a:tr h="370840">
                <a:tc>
                  <a:txBody>
                    <a:bodyPr/>
                    <a:lstStyle/>
                    <a:p>
                      <a:pPr algn="ctr"/>
                      <a:endParaRPr lang="en-US" sz="2400" dirty="0">
                        <a:latin typeface="Cambria Math" panose="02040503050406030204" pitchFamily="18" charset="0"/>
                        <a:ea typeface="Cambria Math" panose="02040503050406030204" pitchFamily="18" charset="0"/>
                      </a:endParaRPr>
                    </a:p>
                    <a:p>
                      <a:pPr algn="ctr"/>
                      <a:r>
                        <a:rPr lang="en-US" sz="2400" dirty="0">
                          <a:latin typeface="Cambria Math" panose="02040503050406030204" pitchFamily="18" charset="0"/>
                          <a:ea typeface="Cambria Math" panose="02040503050406030204" pitchFamily="18" charset="0"/>
                        </a:rPr>
                        <a:t>A</a:t>
                      </a:r>
                    </a:p>
                    <a:p>
                      <a:pPr algn="ctr"/>
                      <a:endParaRPr lang="en-US" sz="2400" b="1"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3113876049"/>
                  </a:ext>
                </a:extLst>
              </a:tr>
              <a:tr h="370840">
                <a:tc>
                  <a:txBody>
                    <a:bodyPr/>
                    <a:lstStyle/>
                    <a:p>
                      <a:pPr algn="ctr"/>
                      <a:endParaRPr lang="en-US" sz="2400" dirty="0">
                        <a:latin typeface="Cambria Math" panose="02040503050406030204" pitchFamily="18" charset="0"/>
                        <a:ea typeface="Cambria Math" panose="02040503050406030204" pitchFamily="18" charset="0"/>
                      </a:endParaRPr>
                    </a:p>
                    <a:p>
                      <a:pPr algn="ctr"/>
                      <a:r>
                        <a:rPr lang="en-US" sz="2400" dirty="0">
                          <a:latin typeface="Cambria Math" panose="02040503050406030204" pitchFamily="18" charset="0"/>
                          <a:ea typeface="Cambria Math" panose="02040503050406030204" pitchFamily="18" charset="0"/>
                        </a:rPr>
                        <a:t>B</a:t>
                      </a:r>
                    </a:p>
                    <a:p>
                      <a:pPr algn="ctr"/>
                      <a:endParaRPr lang="en-US" sz="2400" b="1"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2877786638"/>
                  </a:ext>
                </a:extLst>
              </a:tr>
              <a:tr h="370840">
                <a:tc>
                  <a:txBody>
                    <a:bodyPr/>
                    <a:lstStyle/>
                    <a:p>
                      <a:pPr algn="ctr"/>
                      <a:endParaRPr lang="en-US" sz="2400" dirty="0">
                        <a:latin typeface="Cambria Math" panose="02040503050406030204" pitchFamily="18" charset="0"/>
                        <a:ea typeface="Cambria Math" panose="02040503050406030204" pitchFamily="18" charset="0"/>
                      </a:endParaRPr>
                    </a:p>
                    <a:p>
                      <a:pPr algn="ctr"/>
                      <a:r>
                        <a:rPr lang="en-US" sz="2400" dirty="0">
                          <a:latin typeface="Cambria Math" panose="02040503050406030204" pitchFamily="18" charset="0"/>
                          <a:ea typeface="Cambria Math" panose="02040503050406030204" pitchFamily="18" charset="0"/>
                        </a:rPr>
                        <a:t>C</a:t>
                      </a:r>
                    </a:p>
                    <a:p>
                      <a:pPr algn="ctr"/>
                      <a:endParaRPr lang="en-US" sz="2400" b="1"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3117991563"/>
                  </a:ext>
                </a:extLst>
              </a:tr>
              <a:tr h="370840">
                <a:tc>
                  <a:txBody>
                    <a:bodyPr/>
                    <a:lstStyle/>
                    <a:p>
                      <a:pPr algn="ctr"/>
                      <a:endParaRPr lang="en-US" sz="2400" dirty="0">
                        <a:latin typeface="Cambria Math" panose="02040503050406030204" pitchFamily="18" charset="0"/>
                        <a:ea typeface="Cambria Math" panose="02040503050406030204" pitchFamily="18" charset="0"/>
                      </a:endParaRPr>
                    </a:p>
                    <a:p>
                      <a:pPr algn="ctr"/>
                      <a:r>
                        <a:rPr lang="en-US" sz="2400" dirty="0">
                          <a:latin typeface="Cambria Math" panose="02040503050406030204" pitchFamily="18" charset="0"/>
                          <a:ea typeface="Cambria Math" panose="02040503050406030204" pitchFamily="18" charset="0"/>
                        </a:rPr>
                        <a:t>D</a:t>
                      </a:r>
                    </a:p>
                    <a:p>
                      <a:pPr algn="ctr"/>
                      <a:endParaRPr lang="en-US" sz="2400" b="1"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3773381813"/>
                  </a:ext>
                </a:extLst>
              </a:tr>
            </a:tbl>
          </a:graphicData>
        </a:graphic>
      </p:graphicFrame>
      <p:pic>
        <p:nvPicPr>
          <p:cNvPr id="8" name="Picture 7"/>
          <p:cNvPicPr>
            <a:picLocks noChangeAspect="1"/>
          </p:cNvPicPr>
          <p:nvPr/>
        </p:nvPicPr>
        <p:blipFill rotWithShape="1">
          <a:blip r:embed="rId3"/>
          <a:srcRect l="15066" r="4905"/>
          <a:stretch/>
        </p:blipFill>
        <p:spPr>
          <a:xfrm>
            <a:off x="1382232" y="1776620"/>
            <a:ext cx="2881423" cy="933450"/>
          </a:xfrm>
          <a:prstGeom prst="rect">
            <a:avLst/>
          </a:prstGeom>
          <a:ln>
            <a:solidFill>
              <a:schemeClr val="tx1"/>
            </a:solidFill>
          </a:ln>
        </p:spPr>
      </p:pic>
      <p:pic>
        <p:nvPicPr>
          <p:cNvPr id="9" name="Picture 8"/>
          <p:cNvPicPr>
            <a:picLocks noChangeAspect="1"/>
          </p:cNvPicPr>
          <p:nvPr/>
        </p:nvPicPr>
        <p:blipFill>
          <a:blip r:embed="rId4"/>
          <a:stretch>
            <a:fillRect/>
          </a:stretch>
        </p:blipFill>
        <p:spPr>
          <a:xfrm>
            <a:off x="1426081" y="3005700"/>
            <a:ext cx="2847975" cy="819150"/>
          </a:xfrm>
          <a:prstGeom prst="rect">
            <a:avLst/>
          </a:prstGeom>
          <a:ln>
            <a:solidFill>
              <a:schemeClr val="tx1"/>
            </a:solidFill>
          </a:ln>
        </p:spPr>
      </p:pic>
      <p:pic>
        <p:nvPicPr>
          <p:cNvPr id="11" name="Picture 10"/>
          <p:cNvPicPr>
            <a:picLocks noChangeAspect="1"/>
          </p:cNvPicPr>
          <p:nvPr/>
        </p:nvPicPr>
        <p:blipFill rotWithShape="1">
          <a:blip r:embed="rId5"/>
          <a:srcRect r="14394"/>
          <a:stretch/>
        </p:blipFill>
        <p:spPr>
          <a:xfrm>
            <a:off x="1426081" y="4149648"/>
            <a:ext cx="2837575" cy="819150"/>
          </a:xfrm>
          <a:prstGeom prst="rect">
            <a:avLst/>
          </a:prstGeom>
          <a:ln>
            <a:solidFill>
              <a:schemeClr val="tx1"/>
            </a:solidFill>
          </a:ln>
        </p:spPr>
      </p:pic>
      <p:pic>
        <p:nvPicPr>
          <p:cNvPr id="13" name="Picture 12"/>
          <p:cNvPicPr>
            <a:picLocks noChangeAspect="1"/>
          </p:cNvPicPr>
          <p:nvPr/>
        </p:nvPicPr>
        <p:blipFill>
          <a:blip r:embed="rId6"/>
          <a:stretch>
            <a:fillRect/>
          </a:stretch>
        </p:blipFill>
        <p:spPr>
          <a:xfrm>
            <a:off x="1382232" y="5293596"/>
            <a:ext cx="3028950" cy="828675"/>
          </a:xfrm>
          <a:prstGeom prst="rect">
            <a:avLst/>
          </a:prstGeom>
          <a:ln>
            <a:solidFill>
              <a:schemeClr val="tx1"/>
            </a:solidFill>
          </a:ln>
        </p:spPr>
      </p:pic>
      <p:graphicFrame>
        <p:nvGraphicFramePr>
          <p:cNvPr id="14" name="Table 13"/>
          <p:cNvGraphicFramePr>
            <a:graphicFrameLocks noGrp="1"/>
          </p:cNvGraphicFramePr>
          <p:nvPr>
            <p:extLst>
              <p:ext uri="{D42A27DB-BD31-4B8C-83A1-F6EECF244321}">
                <p14:modId xmlns:p14="http://schemas.microsoft.com/office/powerpoint/2010/main" val="244642822"/>
              </p:ext>
            </p:extLst>
          </p:nvPr>
        </p:nvGraphicFramePr>
        <p:xfrm>
          <a:off x="4788599" y="1601026"/>
          <a:ext cx="741809" cy="4754880"/>
        </p:xfrm>
        <a:graphic>
          <a:graphicData uri="http://schemas.openxmlformats.org/drawingml/2006/table">
            <a:tbl>
              <a:tblPr bandRow="1">
                <a:tableStyleId>{93296810-A885-4BE3-A3E7-6D5BEEA58F35}</a:tableStyleId>
              </a:tblPr>
              <a:tblGrid>
                <a:gridCol w="741809">
                  <a:extLst>
                    <a:ext uri="{9D8B030D-6E8A-4147-A177-3AD203B41FA5}">
                      <a16:colId xmlns:a16="http://schemas.microsoft.com/office/drawing/2014/main" val="2200709656"/>
                    </a:ext>
                  </a:extLst>
                </a:gridCol>
              </a:tblGrid>
              <a:tr h="370840">
                <a:tc>
                  <a:txBody>
                    <a:bodyPr/>
                    <a:lstStyle/>
                    <a:p>
                      <a:pPr algn="ctr"/>
                      <a:endParaRPr lang="en-US" sz="2400" dirty="0">
                        <a:latin typeface="Cambria Math" panose="02040503050406030204" pitchFamily="18" charset="0"/>
                        <a:ea typeface="Cambria Math" panose="02040503050406030204" pitchFamily="18" charset="0"/>
                      </a:endParaRPr>
                    </a:p>
                    <a:p>
                      <a:pPr algn="ctr"/>
                      <a:r>
                        <a:rPr lang="en-US" sz="2400" dirty="0">
                          <a:latin typeface="Cambria Math" panose="02040503050406030204" pitchFamily="18" charset="0"/>
                          <a:ea typeface="Cambria Math" panose="02040503050406030204" pitchFamily="18" charset="0"/>
                        </a:rPr>
                        <a:t>E</a:t>
                      </a:r>
                    </a:p>
                    <a:p>
                      <a:pPr algn="ctr"/>
                      <a:endParaRPr lang="en-US" sz="2400" b="1"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3113876049"/>
                  </a:ext>
                </a:extLst>
              </a:tr>
              <a:tr h="370840">
                <a:tc>
                  <a:txBody>
                    <a:bodyPr/>
                    <a:lstStyle/>
                    <a:p>
                      <a:pPr algn="ctr"/>
                      <a:endParaRPr lang="en-US" sz="2400" dirty="0">
                        <a:latin typeface="Cambria Math" panose="02040503050406030204" pitchFamily="18" charset="0"/>
                        <a:ea typeface="Cambria Math" panose="02040503050406030204" pitchFamily="18" charset="0"/>
                      </a:endParaRPr>
                    </a:p>
                    <a:p>
                      <a:pPr algn="ctr"/>
                      <a:r>
                        <a:rPr lang="en-US" sz="2400" dirty="0">
                          <a:latin typeface="Cambria Math" panose="02040503050406030204" pitchFamily="18" charset="0"/>
                          <a:ea typeface="Cambria Math" panose="02040503050406030204" pitchFamily="18" charset="0"/>
                        </a:rPr>
                        <a:t>F</a:t>
                      </a:r>
                    </a:p>
                    <a:p>
                      <a:pPr algn="ctr"/>
                      <a:endParaRPr lang="en-US" sz="2400" b="1"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2877786638"/>
                  </a:ext>
                </a:extLst>
              </a:tr>
              <a:tr h="370840">
                <a:tc>
                  <a:txBody>
                    <a:bodyPr/>
                    <a:lstStyle/>
                    <a:p>
                      <a:pPr algn="ctr"/>
                      <a:endParaRPr lang="en-US" sz="2400" dirty="0">
                        <a:latin typeface="Cambria Math" panose="02040503050406030204" pitchFamily="18" charset="0"/>
                        <a:ea typeface="Cambria Math" panose="02040503050406030204" pitchFamily="18" charset="0"/>
                      </a:endParaRPr>
                    </a:p>
                    <a:p>
                      <a:pPr algn="ctr"/>
                      <a:r>
                        <a:rPr lang="en-US" sz="2400" dirty="0">
                          <a:latin typeface="Cambria Math" panose="02040503050406030204" pitchFamily="18" charset="0"/>
                          <a:ea typeface="Cambria Math" panose="02040503050406030204" pitchFamily="18" charset="0"/>
                        </a:rPr>
                        <a:t>G</a:t>
                      </a:r>
                    </a:p>
                    <a:p>
                      <a:pPr algn="ctr"/>
                      <a:endParaRPr lang="en-US" sz="2400" b="1"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3117991563"/>
                  </a:ext>
                </a:extLst>
              </a:tr>
              <a:tr h="370840">
                <a:tc>
                  <a:txBody>
                    <a:bodyPr/>
                    <a:lstStyle/>
                    <a:p>
                      <a:pPr algn="ctr"/>
                      <a:endParaRPr lang="en-US" sz="2400" dirty="0">
                        <a:latin typeface="Cambria Math" panose="02040503050406030204" pitchFamily="18" charset="0"/>
                        <a:ea typeface="Cambria Math" panose="02040503050406030204" pitchFamily="18" charset="0"/>
                      </a:endParaRPr>
                    </a:p>
                    <a:p>
                      <a:pPr algn="ctr"/>
                      <a:r>
                        <a:rPr lang="en-US" sz="2400" dirty="0">
                          <a:latin typeface="Cambria Math" panose="02040503050406030204" pitchFamily="18" charset="0"/>
                          <a:ea typeface="Cambria Math" panose="02040503050406030204" pitchFamily="18" charset="0"/>
                        </a:rPr>
                        <a:t>H</a:t>
                      </a:r>
                    </a:p>
                    <a:p>
                      <a:pPr algn="ctr"/>
                      <a:endParaRPr lang="en-US" sz="2400" b="1"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3773381813"/>
                  </a:ext>
                </a:extLst>
              </a:tr>
            </a:tbl>
          </a:graphicData>
        </a:graphic>
      </p:graphicFrame>
      <p:pic>
        <p:nvPicPr>
          <p:cNvPr id="15" name="Picture 14"/>
          <p:cNvPicPr>
            <a:picLocks noChangeAspect="1"/>
          </p:cNvPicPr>
          <p:nvPr/>
        </p:nvPicPr>
        <p:blipFill rotWithShape="1">
          <a:blip r:embed="rId7"/>
          <a:srcRect r="12995"/>
          <a:stretch/>
        </p:blipFill>
        <p:spPr>
          <a:xfrm>
            <a:off x="5674686" y="1776621"/>
            <a:ext cx="3108960" cy="861507"/>
          </a:xfrm>
          <a:prstGeom prst="rect">
            <a:avLst/>
          </a:prstGeom>
          <a:ln>
            <a:solidFill>
              <a:schemeClr val="tx1"/>
            </a:solidFill>
          </a:ln>
        </p:spPr>
      </p:pic>
      <p:pic>
        <p:nvPicPr>
          <p:cNvPr id="17" name="Picture 16"/>
          <p:cNvPicPr>
            <a:picLocks noChangeAspect="1"/>
          </p:cNvPicPr>
          <p:nvPr/>
        </p:nvPicPr>
        <p:blipFill>
          <a:blip r:embed="rId8"/>
          <a:stretch>
            <a:fillRect/>
          </a:stretch>
        </p:blipFill>
        <p:spPr>
          <a:xfrm>
            <a:off x="5655977" y="2722926"/>
            <a:ext cx="3163704" cy="1280160"/>
          </a:xfrm>
          <a:prstGeom prst="rect">
            <a:avLst/>
          </a:prstGeom>
          <a:ln>
            <a:solidFill>
              <a:schemeClr val="tx1"/>
            </a:solidFill>
          </a:ln>
        </p:spPr>
      </p:pic>
      <p:pic>
        <p:nvPicPr>
          <p:cNvPr id="18" name="Picture 17"/>
          <p:cNvPicPr>
            <a:picLocks noChangeAspect="1"/>
          </p:cNvPicPr>
          <p:nvPr/>
        </p:nvPicPr>
        <p:blipFill>
          <a:blip r:embed="rId9"/>
          <a:stretch>
            <a:fillRect/>
          </a:stretch>
        </p:blipFill>
        <p:spPr>
          <a:xfrm>
            <a:off x="5629131" y="4087884"/>
            <a:ext cx="3200400" cy="1236923"/>
          </a:xfrm>
          <a:prstGeom prst="rect">
            <a:avLst/>
          </a:prstGeom>
          <a:ln>
            <a:solidFill>
              <a:schemeClr val="tx1"/>
            </a:solidFill>
          </a:ln>
        </p:spPr>
      </p:pic>
      <p:sp>
        <p:nvSpPr>
          <p:cNvPr id="19" name="Rectangle 18"/>
          <p:cNvSpPr/>
          <p:nvPr/>
        </p:nvSpPr>
        <p:spPr>
          <a:xfrm>
            <a:off x="5585241" y="5660811"/>
            <a:ext cx="3592105" cy="307777"/>
          </a:xfrm>
          <a:prstGeom prst="rect">
            <a:avLst/>
          </a:prstGeom>
        </p:spPr>
        <p:txBody>
          <a:bodyPr wrap="square">
            <a:spAutoFit/>
          </a:bodyPr>
          <a:lstStyle/>
          <a:p>
            <a:r>
              <a:rPr lang="en-US" sz="1400" dirty="0" err="1">
                <a:latin typeface="Times New Roman" panose="02020603050405020304" pitchFamily="18" charset="0"/>
                <a:cs typeface="Times New Roman" panose="02020603050405020304" pitchFamily="18" charset="0"/>
              </a:rPr>
              <a:t>AbstractClass</a:t>
            </a:r>
            <a:r>
              <a:rPr lang="en-US" sz="1400" dirty="0">
                <a:latin typeface="Times New Roman" panose="02020603050405020304" pitchFamily="18" charset="0"/>
                <a:cs typeface="Times New Roman" panose="02020603050405020304" pitchFamily="18" charset="0"/>
              </a:rPr>
              <a:t>[] object = new </a:t>
            </a:r>
            <a:r>
              <a:rPr lang="en-US" sz="1400" dirty="0" err="1">
                <a:latin typeface="Times New Roman" panose="02020603050405020304" pitchFamily="18" charset="0"/>
                <a:cs typeface="Times New Roman" panose="02020603050405020304" pitchFamily="18" charset="0"/>
              </a:rPr>
              <a:t>AbstractClass</a:t>
            </a:r>
            <a:r>
              <a:rPr lang="en-US" sz="1400" dirty="0">
                <a:latin typeface="Times New Roman" panose="02020603050405020304" pitchFamily="18" charset="0"/>
                <a:cs typeface="Times New Roman" panose="02020603050405020304" pitchFamily="18" charset="0"/>
              </a:rPr>
              <a:t>[5];</a:t>
            </a:r>
          </a:p>
        </p:txBody>
      </p:sp>
    </p:spTree>
    <p:extLst>
      <p:ext uri="{BB962C8B-B14F-4D97-AF65-F5344CB8AC3E}">
        <p14:creationId xmlns:p14="http://schemas.microsoft.com/office/powerpoint/2010/main" val="3820477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lstStyle/>
          <a:p>
            <a:r>
              <a:rPr lang="en-US" dirty="0"/>
              <a:t>The Abstract Number Class</a:t>
            </a:r>
          </a:p>
          <a:p>
            <a:pPr lvl="1"/>
            <a:r>
              <a:rPr lang="en-US" dirty="0"/>
              <a:t>Abstract superclass for numeric wrapper classes.</a:t>
            </a:r>
          </a:p>
          <a:p>
            <a:r>
              <a:rPr lang="en-US" dirty="0"/>
              <a:t>These classes have common methods for numbers</a:t>
            </a:r>
          </a:p>
          <a:p>
            <a:pPr lvl="1"/>
            <a:r>
              <a:rPr lang="en-US" dirty="0"/>
              <a:t>Can they be implemented in the Number class?</a:t>
            </a:r>
          </a:p>
        </p:txBody>
      </p:sp>
      <p:sp>
        <p:nvSpPr>
          <p:cNvPr id="3" name="Title 2"/>
          <p:cNvSpPr>
            <a:spLocks noGrp="1"/>
          </p:cNvSpPr>
          <p:nvPr>
            <p:ph type="ctrTitle"/>
          </p:nvPr>
        </p:nvSpPr>
        <p:spPr/>
        <p:txBody>
          <a:bodyPr/>
          <a:lstStyle/>
          <a:p>
            <a:r>
              <a:rPr lang="en-US" dirty="0"/>
              <a:t>Case Study 1: The Abstract Number Class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23</a:t>
            </a:fld>
            <a:endParaRPr lang="en-US"/>
          </a:p>
        </p:txBody>
      </p:sp>
      <p:pic>
        <p:nvPicPr>
          <p:cNvPr id="34" name="Picture 33"/>
          <p:cNvPicPr>
            <a:picLocks noChangeAspect="1"/>
          </p:cNvPicPr>
          <p:nvPr/>
        </p:nvPicPr>
        <p:blipFill rotWithShape="1">
          <a:blip r:embed="rId3"/>
          <a:srcRect r="30326"/>
          <a:stretch/>
        </p:blipFill>
        <p:spPr>
          <a:xfrm>
            <a:off x="586804" y="2261328"/>
            <a:ext cx="3903646" cy="2012812"/>
          </a:xfrm>
          <a:prstGeom prst="rect">
            <a:avLst/>
          </a:prstGeom>
        </p:spPr>
      </p:pic>
      <p:sp>
        <p:nvSpPr>
          <p:cNvPr id="35" name="TextBox 34"/>
          <p:cNvSpPr txBox="1"/>
          <p:nvPr/>
        </p:nvSpPr>
        <p:spPr>
          <a:xfrm>
            <a:off x="6179307" y="1071415"/>
            <a:ext cx="2664512" cy="400110"/>
          </a:xfrm>
          <a:prstGeom prst="rect">
            <a:avLst/>
          </a:prstGeom>
          <a:noFill/>
        </p:spPr>
        <p:txBody>
          <a:bodyPr wrap="none" rtlCol="0">
            <a:spAutoFit/>
          </a:bodyPr>
          <a:lstStyle/>
          <a:p>
            <a:r>
              <a:rPr lang="en-US" sz="2000" b="1" dirty="0">
                <a:solidFill>
                  <a:srgbClr val="FF0000"/>
                </a:solidFill>
                <a:latin typeface="Comic Sans MS" panose="030F0702030302020204" pitchFamily="66" charset="0"/>
                <a:cs typeface="Akhbar MT" pitchFamily="2" charset="-78"/>
              </a:rPr>
              <a:t>Why is it abstract?</a:t>
            </a:r>
          </a:p>
        </p:txBody>
      </p:sp>
      <p:graphicFrame>
        <p:nvGraphicFramePr>
          <p:cNvPr id="37" name="Table 36"/>
          <p:cNvGraphicFramePr>
            <a:graphicFrameLocks noGrp="1"/>
          </p:cNvGraphicFramePr>
          <p:nvPr>
            <p:extLst>
              <p:ext uri="{D42A27DB-BD31-4B8C-83A1-F6EECF244321}">
                <p14:modId xmlns:p14="http://schemas.microsoft.com/office/powerpoint/2010/main" val="2482467026"/>
              </p:ext>
            </p:extLst>
          </p:nvPr>
        </p:nvGraphicFramePr>
        <p:xfrm>
          <a:off x="3010467" y="2971917"/>
          <a:ext cx="2864141" cy="2254237"/>
        </p:xfrm>
        <a:graphic>
          <a:graphicData uri="http://schemas.openxmlformats.org/drawingml/2006/table">
            <a:tbl>
              <a:tblPr firstRow="1" bandRow="1">
                <a:tableStyleId>{5C22544A-7EE6-4342-B048-85BDC9FD1C3A}</a:tableStyleId>
              </a:tblPr>
              <a:tblGrid>
                <a:gridCol w="2864141">
                  <a:extLst>
                    <a:ext uri="{9D8B030D-6E8A-4147-A177-3AD203B41FA5}">
                      <a16:colId xmlns:a16="http://schemas.microsoft.com/office/drawing/2014/main" val="2444335966"/>
                    </a:ext>
                  </a:extLst>
                </a:gridCol>
              </a:tblGrid>
              <a:tr h="516877">
                <a:tc>
                  <a:txBody>
                    <a:bodyPr/>
                    <a:lstStyle/>
                    <a:p>
                      <a:pPr algn="ctr"/>
                      <a:r>
                        <a:rPr lang="en-US" sz="1800" b="1" i="1" kern="1200" dirty="0">
                          <a:solidFill>
                            <a:schemeClr val="tx1"/>
                          </a:solidFill>
                          <a:effectLst/>
                          <a:latin typeface="Garamond" panose="02020404030301010803" pitchFamily="18" charset="0"/>
                          <a:ea typeface="+mn-ea"/>
                          <a:cs typeface="+mn-cs"/>
                        </a:rPr>
                        <a:t>java.lang.Number</a:t>
                      </a:r>
                      <a:endParaRPr 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76266190"/>
                  </a:ext>
                </a:extLst>
              </a:tr>
              <a:tr h="370840">
                <a:tc>
                  <a:txBody>
                    <a:bodyPr/>
                    <a:lstStyle/>
                    <a:p>
                      <a:r>
                        <a:rPr lang="en-US" sz="1800" i="1" dirty="0">
                          <a:latin typeface="Times New Roman" panose="02020603050405020304" pitchFamily="18" charset="0"/>
                          <a:cs typeface="Times New Roman" panose="02020603050405020304" pitchFamily="18" charset="0"/>
                        </a:rPr>
                        <a:t>+</a:t>
                      </a:r>
                      <a:r>
                        <a:rPr lang="en-US" sz="1800" i="1" dirty="0" err="1">
                          <a:latin typeface="Times New Roman" panose="02020603050405020304" pitchFamily="18" charset="0"/>
                          <a:cs typeface="Times New Roman" panose="02020603050405020304" pitchFamily="18" charset="0"/>
                        </a:rPr>
                        <a:t>byteValue</a:t>
                      </a:r>
                      <a:r>
                        <a:rPr lang="en-US" sz="1800" i="1" dirty="0">
                          <a:latin typeface="Times New Roman" panose="02020603050405020304" pitchFamily="18" charset="0"/>
                          <a:cs typeface="Times New Roman" panose="02020603050405020304" pitchFamily="18" charset="0"/>
                        </a:rPr>
                        <a:t>(): byte</a:t>
                      </a:r>
                    </a:p>
                    <a:p>
                      <a:r>
                        <a:rPr lang="en-US" sz="1800" i="1" dirty="0">
                          <a:latin typeface="Times New Roman" panose="02020603050405020304" pitchFamily="18" charset="0"/>
                          <a:cs typeface="Times New Roman" panose="02020603050405020304" pitchFamily="18" charset="0"/>
                        </a:rPr>
                        <a:t>+</a:t>
                      </a:r>
                      <a:r>
                        <a:rPr lang="en-US" sz="1800" i="1" dirty="0" err="1">
                          <a:latin typeface="Times New Roman" panose="02020603050405020304" pitchFamily="18" charset="0"/>
                          <a:cs typeface="Times New Roman" panose="02020603050405020304" pitchFamily="18" charset="0"/>
                        </a:rPr>
                        <a:t>shortValue</a:t>
                      </a:r>
                      <a:r>
                        <a:rPr lang="en-US" sz="1800" i="1" dirty="0">
                          <a:latin typeface="Times New Roman" panose="02020603050405020304" pitchFamily="18" charset="0"/>
                          <a:cs typeface="Times New Roman" panose="02020603050405020304" pitchFamily="18" charset="0"/>
                        </a:rPr>
                        <a:t>(): short</a:t>
                      </a:r>
                    </a:p>
                    <a:p>
                      <a:r>
                        <a:rPr lang="en-US" sz="1800" i="1" dirty="0">
                          <a:latin typeface="Times New Roman" panose="02020603050405020304" pitchFamily="18" charset="0"/>
                          <a:cs typeface="Times New Roman" panose="02020603050405020304" pitchFamily="18" charset="0"/>
                        </a:rPr>
                        <a:t>+</a:t>
                      </a:r>
                      <a:r>
                        <a:rPr lang="en-US" sz="1800" i="1" dirty="0" err="1">
                          <a:latin typeface="Times New Roman" panose="02020603050405020304" pitchFamily="18" charset="0"/>
                          <a:cs typeface="Times New Roman" panose="02020603050405020304" pitchFamily="18" charset="0"/>
                        </a:rPr>
                        <a:t>intValue</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int</a:t>
                      </a:r>
                      <a:endParaRPr lang="en-US" sz="1800" i="1" dirty="0">
                        <a:latin typeface="Times New Roman" panose="02020603050405020304" pitchFamily="18" charset="0"/>
                        <a:cs typeface="Times New Roman" panose="02020603050405020304" pitchFamily="18" charset="0"/>
                      </a:endParaRPr>
                    </a:p>
                    <a:p>
                      <a:r>
                        <a:rPr lang="en-US" sz="1800" i="1" dirty="0">
                          <a:latin typeface="Times New Roman" panose="02020603050405020304" pitchFamily="18" charset="0"/>
                          <a:cs typeface="Times New Roman" panose="02020603050405020304" pitchFamily="18" charset="0"/>
                        </a:rPr>
                        <a:t>+</a:t>
                      </a:r>
                      <a:r>
                        <a:rPr lang="en-US" sz="1800" i="1" dirty="0" err="1">
                          <a:latin typeface="Times New Roman" panose="02020603050405020304" pitchFamily="18" charset="0"/>
                          <a:cs typeface="Times New Roman" panose="02020603050405020304" pitchFamily="18" charset="0"/>
                        </a:rPr>
                        <a:t>longValue</a:t>
                      </a:r>
                      <a:r>
                        <a:rPr lang="en-US" sz="1800" i="1" dirty="0">
                          <a:latin typeface="Times New Roman" panose="02020603050405020304" pitchFamily="18" charset="0"/>
                          <a:cs typeface="Times New Roman" panose="02020603050405020304" pitchFamily="18" charset="0"/>
                        </a:rPr>
                        <a:t>(): long</a:t>
                      </a:r>
                    </a:p>
                    <a:p>
                      <a:r>
                        <a:rPr lang="en-US" sz="1800" i="1" dirty="0">
                          <a:latin typeface="Times New Roman" panose="02020603050405020304" pitchFamily="18" charset="0"/>
                          <a:cs typeface="Times New Roman" panose="02020603050405020304" pitchFamily="18" charset="0"/>
                        </a:rPr>
                        <a:t>+</a:t>
                      </a:r>
                      <a:r>
                        <a:rPr lang="en-US" sz="1800" i="1" dirty="0" err="1">
                          <a:latin typeface="Times New Roman" panose="02020603050405020304" pitchFamily="18" charset="0"/>
                          <a:cs typeface="Times New Roman" panose="02020603050405020304" pitchFamily="18" charset="0"/>
                        </a:rPr>
                        <a:t>floatValue</a:t>
                      </a:r>
                      <a:r>
                        <a:rPr lang="en-US" sz="1800" i="1" dirty="0">
                          <a:latin typeface="Times New Roman" panose="02020603050405020304" pitchFamily="18" charset="0"/>
                          <a:cs typeface="Times New Roman" panose="02020603050405020304" pitchFamily="18" charset="0"/>
                        </a:rPr>
                        <a:t>(): float</a:t>
                      </a:r>
                    </a:p>
                    <a:p>
                      <a:r>
                        <a:rPr lang="en-US" sz="1800" i="1" dirty="0">
                          <a:latin typeface="Times New Roman" panose="02020603050405020304" pitchFamily="18" charset="0"/>
                          <a:cs typeface="Times New Roman" panose="02020603050405020304" pitchFamily="18" charset="0"/>
                        </a:rPr>
                        <a:t>+</a:t>
                      </a:r>
                      <a:r>
                        <a:rPr lang="en-US" sz="1800" i="1" dirty="0" err="1">
                          <a:latin typeface="Times New Roman" panose="02020603050405020304" pitchFamily="18" charset="0"/>
                          <a:cs typeface="Times New Roman" panose="02020603050405020304" pitchFamily="18" charset="0"/>
                        </a:rPr>
                        <a:t>doubleValue</a:t>
                      </a:r>
                      <a:r>
                        <a:rPr lang="en-US" sz="1800" i="1" dirty="0">
                          <a:latin typeface="Times New Roman" panose="020206030504050203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69473222"/>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3407579419"/>
              </p:ext>
            </p:extLst>
          </p:nvPr>
        </p:nvGraphicFramePr>
        <p:xfrm>
          <a:off x="6037415" y="3524266"/>
          <a:ext cx="2969211" cy="1744980"/>
        </p:xfrm>
        <a:graphic>
          <a:graphicData uri="http://schemas.openxmlformats.org/drawingml/2006/table">
            <a:tbl>
              <a:tblPr bandRow="1">
                <a:tableStyleId>{5C22544A-7EE6-4342-B048-85BDC9FD1C3A}</a:tableStyleId>
              </a:tblPr>
              <a:tblGrid>
                <a:gridCol w="2969211">
                  <a:extLst>
                    <a:ext uri="{9D8B030D-6E8A-4147-A177-3AD203B41FA5}">
                      <a16:colId xmlns:a16="http://schemas.microsoft.com/office/drawing/2014/main" val="2444335966"/>
                    </a:ext>
                  </a:extLst>
                </a:gridCol>
              </a:tblGrid>
              <a:tr h="370840">
                <a:tc>
                  <a:txBody>
                    <a:bodyPr/>
                    <a:lstStyle/>
                    <a:p>
                      <a:pPr>
                        <a:spcBef>
                          <a:spcPts val="300"/>
                        </a:spcBef>
                      </a:pPr>
                      <a:r>
                        <a:rPr lang="en-US" sz="1600" dirty="0">
                          <a:latin typeface="Garamond" panose="02020404030301010803" pitchFamily="18" charset="0"/>
                        </a:rPr>
                        <a:t>Returns this number as a byte.</a:t>
                      </a:r>
                    </a:p>
                    <a:p>
                      <a:pPr>
                        <a:spcBef>
                          <a:spcPts val="300"/>
                        </a:spcBef>
                      </a:pPr>
                      <a:r>
                        <a:rPr lang="en-US" sz="1600" dirty="0">
                          <a:latin typeface="Garamond" panose="02020404030301010803" pitchFamily="18" charset="0"/>
                        </a:rPr>
                        <a:t>Returns this number as a short.</a:t>
                      </a:r>
                    </a:p>
                    <a:p>
                      <a:pPr>
                        <a:spcBef>
                          <a:spcPts val="300"/>
                        </a:spcBef>
                      </a:pPr>
                      <a:r>
                        <a:rPr lang="en-US" sz="1600" dirty="0">
                          <a:latin typeface="Garamond" panose="02020404030301010803" pitchFamily="18" charset="0"/>
                        </a:rPr>
                        <a:t>Returns this number as an int.</a:t>
                      </a:r>
                    </a:p>
                    <a:p>
                      <a:pPr>
                        <a:spcBef>
                          <a:spcPts val="300"/>
                        </a:spcBef>
                      </a:pPr>
                      <a:r>
                        <a:rPr lang="en-US" sz="1600" dirty="0">
                          <a:latin typeface="Garamond" panose="02020404030301010803" pitchFamily="18" charset="0"/>
                        </a:rPr>
                        <a:t>Returns this number as a long.</a:t>
                      </a:r>
                    </a:p>
                    <a:p>
                      <a:pPr>
                        <a:spcBef>
                          <a:spcPts val="300"/>
                        </a:spcBef>
                      </a:pPr>
                      <a:r>
                        <a:rPr lang="en-US" sz="1600" dirty="0">
                          <a:latin typeface="Garamond" panose="02020404030301010803" pitchFamily="18" charset="0"/>
                        </a:rPr>
                        <a:t>Returns this number as a float.</a:t>
                      </a:r>
                    </a:p>
                    <a:p>
                      <a:pPr>
                        <a:spcBef>
                          <a:spcPts val="300"/>
                        </a:spcBef>
                      </a:pPr>
                      <a:r>
                        <a:rPr lang="en-US" sz="1600" dirty="0">
                          <a:latin typeface="Garamond" panose="02020404030301010803" pitchFamily="18" charset="0"/>
                        </a:rPr>
                        <a:t>Returns this number as a double.</a:t>
                      </a:r>
                    </a:p>
                  </a:txBody>
                  <a:tcPr>
                    <a:noFill/>
                  </a:tcPr>
                </a:tc>
                <a:extLst>
                  <a:ext uri="{0D108BD9-81ED-4DB2-BD59-A6C34878D82A}">
                    <a16:rowId xmlns:a16="http://schemas.microsoft.com/office/drawing/2014/main" val="2569473222"/>
                  </a:ext>
                </a:extLst>
              </a:tr>
            </a:tbl>
          </a:graphicData>
        </a:graphic>
      </p:graphicFrame>
      <p:grpSp>
        <p:nvGrpSpPr>
          <p:cNvPr id="73" name="Group 72"/>
          <p:cNvGrpSpPr/>
          <p:nvPr/>
        </p:nvGrpSpPr>
        <p:grpSpPr>
          <a:xfrm>
            <a:off x="87618" y="5308943"/>
            <a:ext cx="8653455" cy="1034436"/>
            <a:chOff x="87618" y="5321469"/>
            <a:chExt cx="8653455" cy="1034436"/>
          </a:xfrm>
          <a:solidFill>
            <a:schemeClr val="bg1"/>
          </a:solidFill>
        </p:grpSpPr>
        <p:pic>
          <p:nvPicPr>
            <p:cNvPr id="5" name="Picture 12"/>
            <p:cNvPicPr>
              <a:picLocks noChangeAspect="1" noChangeArrowheads="1"/>
            </p:cNvPicPr>
            <p:nvPr/>
          </p:nvPicPr>
          <p:blipFill rotWithShape="1">
            <a:blip r:embed="rId4">
              <a:extLst>
                <a:ext uri="{28A0092B-C50C-407E-A947-70E740481C1C}">
                  <a14:useLocalDpi xmlns:a14="http://schemas.microsoft.com/office/drawing/2010/main" val="0"/>
                </a:ext>
              </a:extLst>
            </a:blip>
            <a:srcRect l="4866" t="67676" r="5871" b="22335"/>
            <a:stretch/>
          </p:blipFill>
          <p:spPr bwMode="auto">
            <a:xfrm>
              <a:off x="424465" y="5321469"/>
              <a:ext cx="8219654" cy="302717"/>
            </a:xfrm>
            <a:prstGeom prst="rect">
              <a:avLst/>
            </a:prstGeom>
            <a:grp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9" name="Rectangle 38"/>
            <p:cNvSpPr/>
            <p:nvPr/>
          </p:nvSpPr>
          <p:spPr>
            <a:xfrm>
              <a:off x="87618" y="5930020"/>
              <a:ext cx="1005840" cy="4258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aramond" panose="02020404030301010803" pitchFamily="18" charset="0"/>
                </a:rPr>
                <a:t>Double</a:t>
              </a:r>
            </a:p>
          </p:txBody>
        </p:sp>
        <p:sp>
          <p:nvSpPr>
            <p:cNvPr id="40" name="Rectangle 39"/>
            <p:cNvSpPr/>
            <p:nvPr/>
          </p:nvSpPr>
          <p:spPr>
            <a:xfrm>
              <a:off x="1196171" y="5930020"/>
              <a:ext cx="1005840" cy="4258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aramond" panose="02020404030301010803" pitchFamily="18" charset="0"/>
                </a:rPr>
                <a:t>Float</a:t>
              </a:r>
            </a:p>
          </p:txBody>
        </p:sp>
        <p:sp>
          <p:nvSpPr>
            <p:cNvPr id="41" name="Rectangle 40"/>
            <p:cNvSpPr/>
            <p:nvPr/>
          </p:nvSpPr>
          <p:spPr>
            <a:xfrm>
              <a:off x="2292198" y="5930020"/>
              <a:ext cx="1005840" cy="4258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aramond" panose="02020404030301010803" pitchFamily="18" charset="0"/>
                </a:rPr>
                <a:t>Long</a:t>
              </a:r>
            </a:p>
          </p:txBody>
        </p:sp>
        <p:sp>
          <p:nvSpPr>
            <p:cNvPr id="42" name="Rectangle 41"/>
            <p:cNvSpPr/>
            <p:nvPr/>
          </p:nvSpPr>
          <p:spPr>
            <a:xfrm>
              <a:off x="3394423" y="5920281"/>
              <a:ext cx="1005840" cy="4258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aramond" panose="02020404030301010803" pitchFamily="18" charset="0"/>
                </a:rPr>
                <a:t>Integer</a:t>
              </a:r>
            </a:p>
          </p:txBody>
        </p:sp>
        <p:sp>
          <p:nvSpPr>
            <p:cNvPr id="43" name="Rectangle 42"/>
            <p:cNvSpPr/>
            <p:nvPr/>
          </p:nvSpPr>
          <p:spPr>
            <a:xfrm>
              <a:off x="4490450" y="5920281"/>
              <a:ext cx="1005840" cy="4258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aramond" panose="02020404030301010803" pitchFamily="18" charset="0"/>
                </a:rPr>
                <a:t>Short</a:t>
              </a:r>
            </a:p>
          </p:txBody>
        </p:sp>
        <p:sp>
          <p:nvSpPr>
            <p:cNvPr id="44" name="Rectangle 43"/>
            <p:cNvSpPr/>
            <p:nvPr/>
          </p:nvSpPr>
          <p:spPr>
            <a:xfrm>
              <a:off x="5586477" y="5920281"/>
              <a:ext cx="1005840" cy="4258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aramond" panose="02020404030301010803" pitchFamily="18" charset="0"/>
                </a:rPr>
                <a:t>Byte</a:t>
              </a:r>
            </a:p>
          </p:txBody>
        </p:sp>
        <p:sp>
          <p:nvSpPr>
            <p:cNvPr id="45" name="Rectangle 44"/>
            <p:cNvSpPr/>
            <p:nvPr/>
          </p:nvSpPr>
          <p:spPr>
            <a:xfrm>
              <a:off x="6664258" y="5918198"/>
              <a:ext cx="1005840" cy="4258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aramond" panose="02020404030301010803" pitchFamily="18" charset="0"/>
                </a:rPr>
                <a:t>BigInteger</a:t>
              </a:r>
            </a:p>
          </p:txBody>
        </p:sp>
        <p:sp>
          <p:nvSpPr>
            <p:cNvPr id="46" name="Rectangle 45"/>
            <p:cNvSpPr/>
            <p:nvPr/>
          </p:nvSpPr>
          <p:spPr>
            <a:xfrm>
              <a:off x="7735233" y="5918198"/>
              <a:ext cx="1005840" cy="4258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aramond" panose="02020404030301010803" pitchFamily="18" charset="0"/>
                </a:rPr>
                <a:t>BigDecimal</a:t>
              </a:r>
            </a:p>
          </p:txBody>
        </p:sp>
        <p:cxnSp>
          <p:nvCxnSpPr>
            <p:cNvPr id="52" name="Straight Connector 51"/>
            <p:cNvCxnSpPr/>
            <p:nvPr/>
          </p:nvCxnSpPr>
          <p:spPr>
            <a:xfrm>
              <a:off x="657552" y="5624186"/>
              <a:ext cx="7498080"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1686772" y="5618959"/>
              <a:ext cx="0" cy="283464"/>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751482" y="5631485"/>
              <a:ext cx="0" cy="283464"/>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880910" y="5633573"/>
              <a:ext cx="0" cy="283464"/>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970674" y="5628361"/>
              <a:ext cx="0" cy="283464"/>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6062524" y="5630449"/>
              <a:ext cx="0" cy="283464"/>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7091744" y="5630433"/>
              <a:ext cx="0" cy="283464"/>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8158013" y="5627602"/>
              <a:ext cx="0" cy="283464"/>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656517" y="5628362"/>
              <a:ext cx="0" cy="305834"/>
            </a:xfrm>
            <a:prstGeom prst="line">
              <a:avLst/>
            </a:prstGeom>
            <a:grpFill/>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224765" y="4417011"/>
            <a:ext cx="2570352" cy="1077218"/>
          </a:xfrm>
          <a:prstGeom prst="rect">
            <a:avLst/>
          </a:prstGeom>
          <a:noFill/>
        </p:spPr>
        <p:txBody>
          <a:bodyPr wrap="square" rtlCol="0">
            <a:spAutoFit/>
          </a:bodyPr>
          <a:lstStyle/>
          <a:p>
            <a:pPr algn="ctr"/>
            <a:r>
              <a:rPr lang="en-US" sz="1600" dirty="0">
                <a:solidFill>
                  <a:srgbClr val="FF0000"/>
                </a:solidFill>
                <a:latin typeface="Times New Roman" panose="02020603050405020304" pitchFamily="18" charset="0"/>
                <a:cs typeface="Times New Roman" panose="02020603050405020304" pitchFamily="18" charset="0"/>
              </a:rPr>
              <a:t>The Number class has no method called </a:t>
            </a:r>
            <a:r>
              <a:rPr lang="en-US" sz="1600" dirty="0" err="1">
                <a:solidFill>
                  <a:srgbClr val="FF0000"/>
                </a:solidFill>
                <a:latin typeface="Times New Roman" panose="02020603050405020304" pitchFamily="18" charset="0"/>
                <a:cs typeface="Times New Roman" panose="02020603050405020304" pitchFamily="18" charset="0"/>
              </a:rPr>
              <a:t>compareTo</a:t>
            </a:r>
            <a:r>
              <a:rPr lang="en-US" sz="1600" dirty="0">
                <a:solidFill>
                  <a:srgbClr val="FF0000"/>
                </a:solidFill>
                <a:latin typeface="Times New Roman" panose="02020603050405020304" pitchFamily="18" charset="0"/>
                <a:cs typeface="Times New Roman" panose="02020603050405020304" pitchFamily="18" charset="0"/>
              </a:rPr>
              <a:t>()</a:t>
            </a:r>
          </a:p>
          <a:p>
            <a:pPr algn="ctr"/>
            <a:endParaRPr lang="en-US" sz="1600" dirty="0">
              <a:solidFill>
                <a:srgbClr val="FF0000"/>
              </a:solidFill>
              <a:latin typeface="Times New Roman" panose="02020603050405020304" pitchFamily="18" charset="0"/>
              <a:cs typeface="Times New Roman" panose="02020603050405020304" pitchFamily="18" charset="0"/>
            </a:endParaRPr>
          </a:p>
          <a:p>
            <a:pPr algn="ctr"/>
            <a:r>
              <a:rPr lang="en-US" sz="1600" dirty="0">
                <a:solidFill>
                  <a:srgbClr val="FF0000"/>
                </a:solidFill>
                <a:latin typeface="Times New Roman" panose="02020603050405020304" pitchFamily="18" charset="0"/>
                <a:cs typeface="Times New Roman" panose="02020603050405020304" pitchFamily="18" charset="0"/>
              </a:rPr>
              <a:t>It has a method called </a:t>
            </a:r>
            <a:r>
              <a:rPr lang="en-US" sz="1600" dirty="0">
                <a:latin typeface="Times New Roman" panose="02020603050405020304" pitchFamily="18" charset="0"/>
                <a:cs typeface="Times New Roman" panose="02020603050405020304" pitchFamily="18" charset="0"/>
              </a:rPr>
              <a:t>equals</a:t>
            </a:r>
          </a:p>
        </p:txBody>
      </p:sp>
    </p:spTree>
    <p:extLst>
      <p:ext uri="{BB962C8B-B14F-4D97-AF65-F5344CB8AC3E}">
        <p14:creationId xmlns:p14="http://schemas.microsoft.com/office/powerpoint/2010/main" val="2702864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Case Study 1: Wrapper Classes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24</a:t>
            </a:fld>
            <a:endParaRPr lang="en-US"/>
          </a:p>
        </p:txBody>
      </p:sp>
      <p:sp>
        <p:nvSpPr>
          <p:cNvPr id="7" name="Content Placeholder 6"/>
          <p:cNvSpPr>
            <a:spLocks noGrp="1"/>
          </p:cNvSpPr>
          <p:nvPr>
            <p:ph idx="1"/>
          </p:nvPr>
        </p:nvSpPr>
        <p:spPr/>
        <p:txBody>
          <a:bodyPr>
            <a:normAutofit/>
          </a:bodyPr>
          <a:lstStyle/>
          <a:p>
            <a:r>
              <a:rPr lang="en-US" altLang="en-US" dirty="0"/>
              <a:t>Java uses primitive types, such as </a:t>
            </a:r>
            <a:r>
              <a:rPr lang="en-US" altLang="en-US" dirty="0">
                <a:solidFill>
                  <a:schemeClr val="accent5"/>
                </a:solidFill>
                <a:latin typeface="Consolas" panose="020B0609020204030204" pitchFamily="49" charset="0"/>
              </a:rPr>
              <a:t>int</a:t>
            </a:r>
            <a:r>
              <a:rPr lang="en-US" altLang="en-US" dirty="0"/>
              <a:t> and </a:t>
            </a:r>
            <a:r>
              <a:rPr lang="en-US" altLang="en-US" dirty="0">
                <a:solidFill>
                  <a:schemeClr val="accent5"/>
                </a:solidFill>
                <a:latin typeface="Consolas" panose="020B0609020204030204" pitchFamily="49" charset="0"/>
              </a:rPr>
              <a:t>char</a:t>
            </a:r>
            <a:r>
              <a:rPr lang="en-US" altLang="en-US" dirty="0"/>
              <a:t>, for performance reasons.</a:t>
            </a:r>
          </a:p>
          <a:p>
            <a:r>
              <a:rPr lang="en-US" altLang="en-US" dirty="0"/>
              <a:t>Java provides an immutable Wrapper class for each of the primitive types. </a:t>
            </a:r>
          </a:p>
          <a:p>
            <a:pPr lvl="1"/>
            <a:r>
              <a:rPr lang="en-US" altLang="en-US" dirty="0"/>
              <a:t>All these classes are in the </a:t>
            </a:r>
            <a:r>
              <a:rPr lang="en-US" altLang="en-US" dirty="0" err="1">
                <a:solidFill>
                  <a:schemeClr val="accent5"/>
                </a:solidFill>
              </a:rPr>
              <a:t>java.lang</a:t>
            </a:r>
            <a:r>
              <a:rPr lang="en-US" altLang="en-US" dirty="0"/>
              <a:t> package.</a:t>
            </a:r>
          </a:p>
          <a:p>
            <a:r>
              <a:rPr lang="en-US" altLang="en-US" dirty="0"/>
              <a:t>A Wrapper class:</a:t>
            </a:r>
          </a:p>
          <a:p>
            <a:pPr lvl="1"/>
            <a:r>
              <a:rPr lang="en-US" altLang="en-US" dirty="0"/>
              <a:t>A class which contains the primitive data types (int, char, short, byte, </a:t>
            </a:r>
            <a:r>
              <a:rPr lang="en-US" altLang="en-US" dirty="0" err="1"/>
              <a:t>etc</a:t>
            </a:r>
            <a:r>
              <a:rPr lang="en-US" altLang="en-US" dirty="0"/>
              <a:t>). </a:t>
            </a:r>
          </a:p>
          <a:p>
            <a:pPr lvl="1"/>
            <a:r>
              <a:rPr lang="en-US" altLang="en-US" dirty="0"/>
              <a:t>Provide a way to use primitive data types (int, char, short, byte, </a:t>
            </a:r>
            <a:r>
              <a:rPr lang="en-US" altLang="en-US" dirty="0" err="1"/>
              <a:t>etc</a:t>
            </a:r>
            <a:r>
              <a:rPr lang="en-US" altLang="en-US" dirty="0"/>
              <a:t>) as objects.</a:t>
            </a:r>
          </a:p>
          <a:p>
            <a:r>
              <a:rPr lang="en-US" altLang="en-US" dirty="0"/>
              <a:t>Why do we need wrapper classes</a:t>
            </a:r>
          </a:p>
          <a:p>
            <a:pPr lvl="1"/>
            <a:r>
              <a:rPr lang="en-US" altLang="en-US" dirty="0"/>
              <a:t>Objects are needed if it is desirable to modify the arguments passed into a method</a:t>
            </a:r>
          </a:p>
        </p:txBody>
      </p:sp>
    </p:spTree>
    <p:extLst>
      <p:ext uri="{BB962C8B-B14F-4D97-AF65-F5344CB8AC3E}">
        <p14:creationId xmlns:p14="http://schemas.microsoft.com/office/powerpoint/2010/main" val="1287847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Case Study 1: Wrapper Classes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25</a:t>
            </a:fld>
            <a:endParaRPr lang="en-US"/>
          </a:p>
        </p:txBody>
      </p:sp>
      <p:graphicFrame>
        <p:nvGraphicFramePr>
          <p:cNvPr id="5" name="Table 4">
            <a:extLst>
              <a:ext uri="{FF2B5EF4-FFF2-40B4-BE49-F238E27FC236}">
                <a16:creationId xmlns:a16="http://schemas.microsoft.com/office/drawing/2014/main" id="{1C6B964E-26CC-40C2-A983-A38C29F36CB4}"/>
              </a:ext>
            </a:extLst>
          </p:cNvPr>
          <p:cNvGraphicFramePr>
            <a:graphicFrameLocks noGrp="1"/>
          </p:cNvGraphicFramePr>
          <p:nvPr/>
        </p:nvGraphicFramePr>
        <p:xfrm>
          <a:off x="982078" y="1345054"/>
          <a:ext cx="7212711" cy="3862808"/>
        </p:xfrm>
        <a:graphic>
          <a:graphicData uri="http://schemas.openxmlformats.org/drawingml/2006/table">
            <a:tbl>
              <a:tblPr firstRow="1" bandRow="1">
                <a:tableStyleId>{5940675A-B579-460E-94D1-54222C63F5DA}</a:tableStyleId>
              </a:tblPr>
              <a:tblGrid>
                <a:gridCol w="1345311">
                  <a:extLst>
                    <a:ext uri="{9D8B030D-6E8A-4147-A177-3AD203B41FA5}">
                      <a16:colId xmlns:a16="http://schemas.microsoft.com/office/drawing/2014/main" val="1471310694"/>
                    </a:ext>
                  </a:extLst>
                </a:gridCol>
                <a:gridCol w="1295400">
                  <a:extLst>
                    <a:ext uri="{9D8B030D-6E8A-4147-A177-3AD203B41FA5}">
                      <a16:colId xmlns:a16="http://schemas.microsoft.com/office/drawing/2014/main" val="3055448676"/>
                    </a:ext>
                  </a:extLst>
                </a:gridCol>
                <a:gridCol w="4572000">
                  <a:extLst>
                    <a:ext uri="{9D8B030D-6E8A-4147-A177-3AD203B41FA5}">
                      <a16:colId xmlns:a16="http://schemas.microsoft.com/office/drawing/2014/main" val="4082412908"/>
                    </a:ext>
                  </a:extLst>
                </a:gridCol>
              </a:tblGrid>
              <a:tr h="879248">
                <a:tc>
                  <a:txBody>
                    <a:bodyPr/>
                    <a:lstStyle/>
                    <a:p>
                      <a:pPr algn="ctr" fontAlgn="ctr"/>
                      <a:r>
                        <a:rPr lang="en-US" sz="2400" b="1" u="none" strike="noStrike" dirty="0">
                          <a:effectLst/>
                          <a:latin typeface="Garamond" panose="02020404030301010803" pitchFamily="18" charset="0"/>
                          <a:cs typeface="Times New Roman" panose="02020603050405020304" pitchFamily="18" charset="0"/>
                        </a:rPr>
                        <a:t>Primitive </a:t>
                      </a:r>
                    </a:p>
                    <a:p>
                      <a:pPr algn="ctr" fontAlgn="ctr"/>
                      <a:r>
                        <a:rPr lang="en-US" sz="2400" b="1" u="none" strike="noStrike" dirty="0">
                          <a:effectLst/>
                          <a:latin typeface="Garamond" panose="02020404030301010803" pitchFamily="18" charset="0"/>
                          <a:cs typeface="Times New Roman" panose="02020603050405020304" pitchFamily="18" charset="0"/>
                        </a:rPr>
                        <a:t>Type</a:t>
                      </a:r>
                      <a:endParaRPr lang="en-US" sz="2400" b="1" i="0" u="none" strike="noStrike" dirty="0">
                        <a:solidFill>
                          <a:srgbClr val="2B2B2B"/>
                        </a:solidFill>
                        <a:effectLst/>
                        <a:latin typeface="Garamond" panose="02020404030301010803" pitchFamily="18" charset="0"/>
                        <a:cs typeface="Times New Roman" panose="02020603050405020304" pitchFamily="18" charset="0"/>
                      </a:endParaRPr>
                    </a:p>
                  </a:txBody>
                  <a:tcPr marL="9525" marR="9525" marT="9525" marB="0" anchor="ctr"/>
                </a:tc>
                <a:tc>
                  <a:txBody>
                    <a:bodyPr/>
                    <a:lstStyle/>
                    <a:p>
                      <a:pPr algn="ctr" fontAlgn="ctr"/>
                      <a:r>
                        <a:rPr lang="en-US" sz="2400" b="1" u="none" strike="noStrike" dirty="0">
                          <a:effectLst/>
                          <a:latin typeface="Garamond" panose="02020404030301010803" pitchFamily="18" charset="0"/>
                          <a:cs typeface="Times New Roman" panose="02020603050405020304" pitchFamily="18" charset="0"/>
                        </a:rPr>
                        <a:t>Wrapper Class</a:t>
                      </a:r>
                      <a:endParaRPr lang="en-US" sz="2400" b="1" i="0" u="none" strike="noStrike" dirty="0">
                        <a:solidFill>
                          <a:srgbClr val="2B2B2B"/>
                        </a:solidFill>
                        <a:effectLst/>
                        <a:latin typeface="Garamond" panose="02020404030301010803" pitchFamily="18" charset="0"/>
                        <a:cs typeface="Times New Roman" panose="02020603050405020304" pitchFamily="18" charset="0"/>
                      </a:endParaRPr>
                    </a:p>
                  </a:txBody>
                  <a:tcPr marL="9525" marR="9525" marT="9525" marB="0" anchor="ctr"/>
                </a:tc>
                <a:tc>
                  <a:txBody>
                    <a:bodyPr/>
                    <a:lstStyle/>
                    <a:p>
                      <a:pPr algn="ctr" fontAlgn="ctr"/>
                      <a:r>
                        <a:rPr lang="en-US" sz="2400" b="1" u="none" strike="noStrike" dirty="0">
                          <a:effectLst/>
                          <a:latin typeface="Garamond" panose="02020404030301010803" pitchFamily="18" charset="0"/>
                          <a:cs typeface="Times New Roman" panose="02020603050405020304" pitchFamily="18" charset="0"/>
                        </a:rPr>
                        <a:t>Wrapper Class Constructors</a:t>
                      </a:r>
                      <a:endParaRPr lang="en-US" sz="2400" b="1" i="0" u="none" strike="noStrike" dirty="0">
                        <a:solidFill>
                          <a:srgbClr val="2B2B2B"/>
                        </a:solidFill>
                        <a:effectLst/>
                        <a:latin typeface="Garamond" panose="02020404030301010803"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1378898836"/>
                  </a:ext>
                </a:extLst>
              </a:tr>
              <a:tr h="372945">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byte</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Byte</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lvl="1" algn="l" fontAlgn="ctr"/>
                      <a:r>
                        <a:rPr lang="en-US" sz="2000" u="none" strike="noStrike" dirty="0">
                          <a:effectLst/>
                          <a:latin typeface="Times New Roman" panose="02020603050405020304" pitchFamily="18" charset="0"/>
                          <a:cs typeface="Times New Roman" panose="02020603050405020304" pitchFamily="18" charset="0"/>
                        </a:rPr>
                        <a:t>Byte(byte), Byte(String)</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2839766261"/>
                  </a:ext>
                </a:extLst>
              </a:tr>
              <a:tr h="372945">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int</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sz="2000" u="none" strike="noStrike">
                          <a:effectLst/>
                          <a:latin typeface="Times New Roman" panose="02020603050405020304" pitchFamily="18" charset="0"/>
                          <a:cs typeface="Times New Roman" panose="02020603050405020304" pitchFamily="18" charset="0"/>
                        </a:rPr>
                        <a:t>Integer</a:t>
                      </a:r>
                      <a:endParaRPr lang="en-US" sz="2000" b="0" i="0" u="none" strike="noStrike">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lvl="1" algn="l" fontAlgn="ctr"/>
                      <a:r>
                        <a:rPr lang="en-US" sz="2000" u="none" strike="noStrike" dirty="0">
                          <a:effectLst/>
                          <a:latin typeface="Times New Roman" panose="02020603050405020304" pitchFamily="18" charset="0"/>
                          <a:cs typeface="Times New Roman" panose="02020603050405020304" pitchFamily="18" charset="0"/>
                        </a:rPr>
                        <a:t>Integer(int), Integer(String)</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4255055803"/>
                  </a:ext>
                </a:extLst>
              </a:tr>
              <a:tr h="372945">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long</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Long</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lvl="1" algn="l" fontAlgn="ctr"/>
                      <a:r>
                        <a:rPr lang="en-US" sz="2000" u="none" strike="noStrike" dirty="0">
                          <a:effectLst/>
                          <a:latin typeface="Times New Roman" panose="02020603050405020304" pitchFamily="18" charset="0"/>
                          <a:cs typeface="Times New Roman" panose="02020603050405020304" pitchFamily="18" charset="0"/>
                        </a:rPr>
                        <a:t>Long(long), Long(String)</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739179642"/>
                  </a:ext>
                </a:extLst>
              </a:tr>
              <a:tr h="372945">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short</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Short</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lvl="1" algn="l" fontAlgn="ctr"/>
                      <a:r>
                        <a:rPr lang="en-US" sz="2000" u="none" strike="noStrike" dirty="0">
                          <a:effectLst/>
                          <a:latin typeface="Times New Roman" panose="02020603050405020304" pitchFamily="18" charset="0"/>
                          <a:cs typeface="Times New Roman" panose="02020603050405020304" pitchFamily="18" charset="0"/>
                        </a:rPr>
                        <a:t>Short(short), Short(string)</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1673953390"/>
                  </a:ext>
                </a:extLst>
              </a:tr>
              <a:tr h="372945">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float</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Float</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lvl="1" algn="l" fontAlgn="ctr"/>
                      <a:r>
                        <a:rPr lang="en-US" sz="2000" u="none" strike="noStrike" dirty="0">
                          <a:effectLst/>
                          <a:latin typeface="Times New Roman" panose="02020603050405020304" pitchFamily="18" charset="0"/>
                          <a:cs typeface="Times New Roman" panose="02020603050405020304" pitchFamily="18" charset="0"/>
                        </a:rPr>
                        <a:t>Float(float), Float(double), Float(String)</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657331059"/>
                  </a:ext>
                </a:extLst>
              </a:tr>
              <a:tr h="372945">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double</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sz="2000" u="none" strike="noStrike">
                          <a:effectLst/>
                          <a:latin typeface="Times New Roman" panose="02020603050405020304" pitchFamily="18" charset="0"/>
                          <a:cs typeface="Times New Roman" panose="02020603050405020304" pitchFamily="18" charset="0"/>
                        </a:rPr>
                        <a:t>Double</a:t>
                      </a:r>
                      <a:endParaRPr lang="en-US" sz="2000" b="0" i="0" u="none" strike="noStrike">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lvl="1" algn="l" fontAlgn="ctr"/>
                      <a:r>
                        <a:rPr lang="en-US" sz="2000" u="none" strike="noStrike" dirty="0">
                          <a:effectLst/>
                          <a:latin typeface="Times New Roman" panose="02020603050405020304" pitchFamily="18" charset="0"/>
                          <a:cs typeface="Times New Roman" panose="02020603050405020304" pitchFamily="18" charset="0"/>
                        </a:rPr>
                        <a:t>Double(double), Double(String)</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983922215"/>
                  </a:ext>
                </a:extLst>
              </a:tr>
              <a:tr h="372945">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boolean</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Boolean</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lvl="1" algn="l" fontAlgn="ctr"/>
                      <a:r>
                        <a:rPr lang="en-US" sz="2000" u="none" strike="noStrike" dirty="0">
                          <a:effectLst/>
                          <a:latin typeface="Times New Roman" panose="02020603050405020304" pitchFamily="18" charset="0"/>
                          <a:cs typeface="Times New Roman" panose="02020603050405020304" pitchFamily="18" charset="0"/>
                        </a:rPr>
                        <a:t>Boolean(</a:t>
                      </a:r>
                      <a:r>
                        <a:rPr lang="en-US" sz="2000" u="none" strike="noStrike" dirty="0" err="1">
                          <a:effectLst/>
                          <a:latin typeface="Times New Roman" panose="02020603050405020304" pitchFamily="18" charset="0"/>
                          <a:cs typeface="Times New Roman" panose="02020603050405020304" pitchFamily="18" charset="0"/>
                        </a:rPr>
                        <a:t>boolean</a:t>
                      </a:r>
                      <a:r>
                        <a:rPr lang="en-US" sz="2000" u="none" strike="noStrike" dirty="0">
                          <a:effectLst/>
                          <a:latin typeface="Times New Roman" panose="02020603050405020304" pitchFamily="18" charset="0"/>
                          <a:cs typeface="Times New Roman" panose="02020603050405020304" pitchFamily="18" charset="0"/>
                        </a:rPr>
                        <a:t>), Boolean(String)</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475273921"/>
                  </a:ext>
                </a:extLst>
              </a:tr>
              <a:tr h="372945">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char</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Character</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lvl="1" algn="l" fontAlgn="ctr"/>
                      <a:r>
                        <a:rPr lang="en-US" sz="2000" u="none" strike="noStrike" dirty="0">
                          <a:effectLst/>
                          <a:latin typeface="Times New Roman" panose="02020603050405020304" pitchFamily="18" charset="0"/>
                          <a:cs typeface="Times New Roman" panose="02020603050405020304" pitchFamily="18" charset="0"/>
                        </a:rPr>
                        <a:t>Character(char)</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090763892"/>
                  </a:ext>
                </a:extLst>
              </a:tr>
            </a:tbl>
          </a:graphicData>
        </a:graphic>
      </p:graphicFrame>
      <p:sp>
        <p:nvSpPr>
          <p:cNvPr id="2" name="Rectangle 1"/>
          <p:cNvSpPr/>
          <p:nvPr/>
        </p:nvSpPr>
        <p:spPr>
          <a:xfrm>
            <a:off x="2062480" y="5580489"/>
            <a:ext cx="5171440" cy="369332"/>
          </a:xfrm>
          <a:prstGeom prst="rect">
            <a:avLst/>
          </a:prstGeom>
        </p:spPr>
        <p:txBody>
          <a:bodyPr wrap="square">
            <a:spAutoFit/>
          </a:bodyPr>
          <a:lstStyle/>
          <a:p>
            <a:pPr algn="ctr"/>
            <a:r>
              <a:rPr lang="en-US">
                <a:latin typeface="Times New Roman" panose="02020603050405020304" pitchFamily="18" charset="0"/>
                <a:cs typeface="Times New Roman" panose="02020603050405020304" pitchFamily="18" charset="0"/>
              </a:rPr>
              <a:t>The wrapper classes do not have no-</a:t>
            </a:r>
            <a:r>
              <a:rPr lang="en-US" dirty="0" err="1">
                <a:latin typeface="Times New Roman" panose="02020603050405020304" pitchFamily="18" charset="0"/>
                <a:cs typeface="Times New Roman" panose="02020603050405020304" pitchFamily="18" charset="0"/>
              </a:rPr>
              <a:t>arg</a:t>
            </a:r>
            <a:r>
              <a:rPr lang="en-US" dirty="0">
                <a:latin typeface="Times New Roman" panose="02020603050405020304" pitchFamily="18" charset="0"/>
                <a:cs typeface="Times New Roman" panose="02020603050405020304" pitchFamily="18" charset="0"/>
              </a:rPr>
              <a:t> constructors</a:t>
            </a:r>
          </a:p>
        </p:txBody>
      </p:sp>
    </p:spTree>
    <p:extLst>
      <p:ext uri="{BB962C8B-B14F-4D97-AF65-F5344CB8AC3E}">
        <p14:creationId xmlns:p14="http://schemas.microsoft.com/office/powerpoint/2010/main" val="1766406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err="1"/>
              <a:t>WrapperClass</a:t>
            </a:r>
            <a:r>
              <a:rPr lang="en-US" sz="2000" dirty="0"/>
              <a:t> </a:t>
            </a:r>
            <a:r>
              <a:rPr lang="en-US" sz="2000" dirty="0" err="1"/>
              <a:t>variableName</a:t>
            </a:r>
            <a:r>
              <a:rPr lang="en-US" sz="2000" dirty="0"/>
              <a:t> = value</a:t>
            </a:r>
          </a:p>
          <a:p>
            <a:r>
              <a:rPr lang="en-US" sz="2000" dirty="0" err="1"/>
              <a:t>WrapperClass</a:t>
            </a:r>
            <a:r>
              <a:rPr lang="en-US" sz="2000" dirty="0"/>
              <a:t> </a:t>
            </a:r>
            <a:r>
              <a:rPr lang="en-US" sz="2000" dirty="0" err="1"/>
              <a:t>variableName</a:t>
            </a:r>
            <a:r>
              <a:rPr lang="en-US" sz="2000" dirty="0"/>
              <a:t> = new </a:t>
            </a:r>
            <a:r>
              <a:rPr lang="en-US" sz="2000" dirty="0" err="1"/>
              <a:t>WrapperClass</a:t>
            </a:r>
            <a:r>
              <a:rPr lang="en-US" sz="2000" dirty="0"/>
              <a:t>(value);</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solidFill>
                <a:schemeClr val="accent5"/>
              </a:solidFill>
            </a:endParaRPr>
          </a:p>
          <a:p>
            <a:endParaRPr lang="en-US" sz="2000" dirty="0">
              <a:solidFill>
                <a:schemeClr val="accent5"/>
              </a:solidFill>
            </a:endParaRPr>
          </a:p>
          <a:p>
            <a:r>
              <a:rPr lang="en-US" sz="2000" dirty="0" err="1">
                <a:solidFill>
                  <a:schemeClr val="accent5"/>
                </a:solidFill>
              </a:rPr>
              <a:t>java.lang.NumberFormatException</a:t>
            </a:r>
            <a:r>
              <a:rPr lang="en-US" sz="2000" dirty="0"/>
              <a:t> is thrown, if the arguments cannot be converted to a valid number of the corresponding primitive type</a:t>
            </a:r>
          </a:p>
          <a:p>
            <a:pPr lvl="1"/>
            <a:r>
              <a:rPr lang="en-US" sz="1800" dirty="0"/>
              <a:t>Integer  </a:t>
            </a:r>
            <a:r>
              <a:rPr lang="en-US" sz="1800" dirty="0" err="1"/>
              <a:t>myInt</a:t>
            </a:r>
            <a:r>
              <a:rPr lang="en-US" sz="1800" dirty="0"/>
              <a:t> = new Integer(“6.12"); </a:t>
            </a:r>
          </a:p>
        </p:txBody>
      </p:sp>
      <p:sp>
        <p:nvSpPr>
          <p:cNvPr id="3" name="Title 2"/>
          <p:cNvSpPr>
            <a:spLocks noGrp="1"/>
          </p:cNvSpPr>
          <p:nvPr>
            <p:ph type="ctrTitle"/>
          </p:nvPr>
        </p:nvSpPr>
        <p:spPr/>
        <p:txBody>
          <a:bodyPr/>
          <a:lstStyle/>
          <a:p>
            <a:r>
              <a:rPr lang="en-US" dirty="0"/>
              <a:t>Case Study 1: Wrapper Classes Objects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26</a:t>
            </a:fld>
            <a:endParaRPr lang="en-US"/>
          </a:p>
        </p:txBody>
      </p:sp>
      <p:pic>
        <p:nvPicPr>
          <p:cNvPr id="8" name="Picture 7"/>
          <p:cNvPicPr>
            <a:picLocks noChangeAspect="1"/>
          </p:cNvPicPr>
          <p:nvPr/>
        </p:nvPicPr>
        <p:blipFill>
          <a:blip r:embed="rId3"/>
          <a:stretch>
            <a:fillRect/>
          </a:stretch>
        </p:blipFill>
        <p:spPr>
          <a:xfrm>
            <a:off x="434224" y="1863386"/>
            <a:ext cx="5915025" cy="3038475"/>
          </a:xfrm>
          <a:prstGeom prst="rect">
            <a:avLst/>
          </a:prstGeom>
        </p:spPr>
      </p:pic>
      <p:sp>
        <p:nvSpPr>
          <p:cNvPr id="6" name="Rectangle 5"/>
          <p:cNvSpPr/>
          <p:nvPr/>
        </p:nvSpPr>
        <p:spPr>
          <a:xfrm>
            <a:off x="4703483" y="1863386"/>
            <a:ext cx="2691093" cy="276999"/>
          </a:xfrm>
          <a:prstGeom prst="rect">
            <a:avLst/>
          </a:prstGeom>
        </p:spPr>
        <p:txBody>
          <a:bodyPr wrap="square">
            <a:spAutoFit/>
          </a:bodyPr>
          <a:lstStyle/>
          <a:p>
            <a:r>
              <a:rPr lang="nn-NO" altLang="en-US" sz="1200" b="1" dirty="0">
                <a:latin typeface="Garamond" panose="02020404030301010803" pitchFamily="18" charset="0"/>
              </a:rPr>
              <a:t>// creates Integer object with value 5</a:t>
            </a:r>
            <a:endParaRPr lang="en-US" sz="1200" b="1" dirty="0">
              <a:latin typeface="Garamond" panose="02020404030301010803" pitchFamily="18" charset="0"/>
            </a:endParaRPr>
          </a:p>
        </p:txBody>
      </p:sp>
      <p:sp>
        <p:nvSpPr>
          <p:cNvPr id="7" name="Rectangle 6"/>
          <p:cNvSpPr/>
          <p:nvPr/>
        </p:nvSpPr>
        <p:spPr>
          <a:xfrm>
            <a:off x="4703483" y="2285539"/>
            <a:ext cx="2670026" cy="276999"/>
          </a:xfrm>
          <a:prstGeom prst="rect">
            <a:avLst/>
          </a:prstGeom>
        </p:spPr>
        <p:txBody>
          <a:bodyPr wrap="none">
            <a:spAutoFit/>
          </a:bodyPr>
          <a:lstStyle/>
          <a:p>
            <a:r>
              <a:rPr lang="nn-NO" altLang="en-US" sz="1200" b="1" dirty="0">
                <a:latin typeface="Garamond" panose="02020404030301010803" pitchFamily="18" charset="0"/>
              </a:rPr>
              <a:t>// creates Integer object with value 12</a:t>
            </a:r>
            <a:endParaRPr lang="en-US" sz="1200" b="1" dirty="0">
              <a:latin typeface="Garamond" panose="02020404030301010803" pitchFamily="18" charset="0"/>
            </a:endParaRPr>
          </a:p>
        </p:txBody>
      </p:sp>
    </p:spTree>
    <p:extLst>
      <p:ext uri="{BB962C8B-B14F-4D97-AF65-F5344CB8AC3E}">
        <p14:creationId xmlns:p14="http://schemas.microsoft.com/office/powerpoint/2010/main" val="3429312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Case Study 1: Example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27</a:t>
            </a:fld>
            <a:endParaRPr lang="en-US"/>
          </a:p>
        </p:txBody>
      </p:sp>
      <p:pic>
        <p:nvPicPr>
          <p:cNvPr id="5" name="Picture 4"/>
          <p:cNvPicPr>
            <a:picLocks noChangeAspect="1"/>
          </p:cNvPicPr>
          <p:nvPr/>
        </p:nvPicPr>
        <p:blipFill>
          <a:blip r:embed="rId3"/>
          <a:stretch>
            <a:fillRect/>
          </a:stretch>
        </p:blipFill>
        <p:spPr>
          <a:xfrm>
            <a:off x="869580" y="1210262"/>
            <a:ext cx="7229475" cy="5038725"/>
          </a:xfrm>
          <a:prstGeom prst="rect">
            <a:avLst/>
          </a:prstGeom>
        </p:spPr>
      </p:pic>
    </p:spTree>
    <p:extLst>
      <p:ext uri="{BB962C8B-B14F-4D97-AF65-F5344CB8AC3E}">
        <p14:creationId xmlns:p14="http://schemas.microsoft.com/office/powerpoint/2010/main" val="4294886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Interfaces</a:t>
            </a:r>
          </a:p>
        </p:txBody>
      </p:sp>
    </p:spTree>
    <p:extLst>
      <p:ext uri="{BB962C8B-B14F-4D97-AF65-F5344CB8AC3E}">
        <p14:creationId xmlns:p14="http://schemas.microsoft.com/office/powerpoint/2010/main" val="2276563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Introduction </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29</a:t>
            </a:fld>
            <a:endParaRPr lang="en-US"/>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1434" y="3199240"/>
            <a:ext cx="6141131" cy="2454853"/>
          </a:xfrm>
          <a:prstGeom prst="rect">
            <a:avLst/>
          </a:prstGeom>
        </p:spPr>
      </p:pic>
      <p:sp>
        <p:nvSpPr>
          <p:cNvPr id="2" name="TextBox 1"/>
          <p:cNvSpPr txBox="1"/>
          <p:nvPr/>
        </p:nvSpPr>
        <p:spPr>
          <a:xfrm>
            <a:off x="384764" y="5799045"/>
            <a:ext cx="8667181" cy="400110"/>
          </a:xfrm>
          <a:prstGeom prst="rect">
            <a:avLst/>
          </a:prstGeom>
          <a:noFill/>
        </p:spPr>
        <p:txBody>
          <a:bodyPr wrap="square" rtlCol="0">
            <a:spAutoFit/>
          </a:bodyPr>
          <a:lstStyle/>
          <a:p>
            <a:pPr algn="ctr"/>
            <a:r>
              <a:rPr lang="en-US" sz="2000" b="1" dirty="0">
                <a:solidFill>
                  <a:srgbClr val="C00000"/>
                </a:solidFill>
                <a:latin typeface="Garamond" panose="02020404030301010803" pitchFamily="18" charset="0"/>
              </a:rPr>
              <a:t>A button on the gaming console performs different actions in each game.</a:t>
            </a:r>
          </a:p>
        </p:txBody>
      </p:sp>
      <p:grpSp>
        <p:nvGrpSpPr>
          <p:cNvPr id="7" name="Group 6"/>
          <p:cNvGrpSpPr/>
          <p:nvPr/>
        </p:nvGrpSpPr>
        <p:grpSpPr>
          <a:xfrm>
            <a:off x="452309" y="1141641"/>
            <a:ext cx="8239381" cy="1826981"/>
            <a:chOff x="452309" y="1141641"/>
            <a:chExt cx="8239381" cy="1826981"/>
          </a:xfrm>
        </p:grpSpPr>
        <p:pic>
          <p:nvPicPr>
            <p:cNvPr id="13" name="Picture 12"/>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t="11368"/>
            <a:stretch/>
          </p:blipFill>
          <p:spPr>
            <a:xfrm>
              <a:off x="7228650" y="1143552"/>
              <a:ext cx="1463040" cy="1824053"/>
            </a:xfrm>
            <a:prstGeom prst="rect">
              <a:avLst/>
            </a:prstGeom>
          </p:spPr>
        </p:pic>
        <p:pic>
          <p:nvPicPr>
            <p:cNvPr id="17" name="Picture 16"/>
            <p:cNvPicPr>
              <a:picLocks noChangeAspect="1"/>
            </p:cNvPicPr>
            <p:nvPr/>
          </p:nvPicPr>
          <p:blipFill>
            <a:blip r:embed="rId5">
              <a:duotone>
                <a:schemeClr val="bg2">
                  <a:shade val="45000"/>
                  <a:satMod val="135000"/>
                </a:schemeClr>
                <a:prstClr val="white"/>
              </a:duotone>
            </a:blip>
            <a:stretch>
              <a:fillRect/>
            </a:stretch>
          </p:blipFill>
          <p:spPr>
            <a:xfrm>
              <a:off x="452309" y="1141641"/>
              <a:ext cx="1463040" cy="1826981"/>
            </a:xfrm>
            <a:prstGeom prst="rect">
              <a:avLst/>
            </a:prstGeom>
          </p:spPr>
        </p:pic>
        <p:pic>
          <p:nvPicPr>
            <p:cNvPr id="19" name="Picture 18"/>
            <p:cNvPicPr>
              <a:picLocks noChangeAspect="1"/>
            </p:cNvPicPr>
            <p:nvPr/>
          </p:nvPicPr>
          <p:blipFill rotWithShape="1">
            <a:blip r:embed="rId6">
              <a:duotone>
                <a:schemeClr val="bg2">
                  <a:shade val="45000"/>
                  <a:satMod val="135000"/>
                </a:schemeClr>
                <a:prstClr val="white"/>
              </a:duotone>
            </a:blip>
            <a:srcRect l="7153" t="3978" r="9279" b="10648"/>
            <a:stretch/>
          </p:blipFill>
          <p:spPr>
            <a:xfrm>
              <a:off x="5644594" y="1141641"/>
              <a:ext cx="1463040" cy="1825964"/>
            </a:xfrm>
            <a:prstGeom prst="rect">
              <a:avLst/>
            </a:prstGeom>
          </p:spPr>
        </p:pic>
        <p:pic>
          <p:nvPicPr>
            <p:cNvPr id="21" name="Picture 20"/>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36366" y="1158533"/>
              <a:ext cx="1463040" cy="1810089"/>
            </a:xfrm>
            <a:prstGeom prst="rect">
              <a:avLst/>
            </a:prstGeom>
          </p:spPr>
        </p:pic>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3679710" y="1172161"/>
              <a:ext cx="1784580" cy="1795444"/>
            </a:xfrm>
            <a:prstGeom prst="rect">
              <a:avLst/>
            </a:prstGeom>
          </p:spPr>
        </p:pic>
      </p:grpSp>
    </p:spTree>
    <p:extLst>
      <p:ext uri="{BB962C8B-B14F-4D97-AF65-F5344CB8AC3E}">
        <p14:creationId xmlns:p14="http://schemas.microsoft.com/office/powerpoint/2010/main" val="252891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Motivation</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a:t>
            </a:fld>
            <a:endParaRPr lang="en-US"/>
          </a:p>
        </p:txBody>
      </p:sp>
      <p:sp>
        <p:nvSpPr>
          <p:cNvPr id="7" name="Rectangle 6"/>
          <p:cNvSpPr/>
          <p:nvPr/>
        </p:nvSpPr>
        <p:spPr>
          <a:xfrm>
            <a:off x="4078505" y="2373584"/>
            <a:ext cx="4572000" cy="830997"/>
          </a:xfrm>
          <a:prstGeom prst="rect">
            <a:avLst/>
          </a:prstGeom>
        </p:spPr>
        <p:txBody>
          <a:bodyPr>
            <a:spAutoFit/>
          </a:bodyPr>
          <a:lstStyle/>
          <a:p>
            <a:r>
              <a:rPr lang="en-US" sz="2400" b="1" dirty="0">
                <a:latin typeface="Garamond" panose="02020404030301010803" pitchFamily="18" charset="0"/>
              </a:rPr>
              <a:t>Do you think it is logical to create an </a:t>
            </a:r>
            <a:r>
              <a:rPr lang="en-US" sz="2400" b="1" dirty="0">
                <a:solidFill>
                  <a:srgbClr val="FF0000"/>
                </a:solidFill>
                <a:latin typeface="Garamond" panose="02020404030301010803" pitchFamily="18" charset="0"/>
              </a:rPr>
              <a:t>object</a:t>
            </a:r>
            <a:r>
              <a:rPr lang="en-US" sz="2400" b="1" dirty="0">
                <a:latin typeface="Garamond" panose="02020404030301010803" pitchFamily="18" charset="0"/>
              </a:rPr>
              <a:t> of a class </a:t>
            </a:r>
            <a:r>
              <a:rPr lang="en-US" sz="2400" b="1" dirty="0">
                <a:solidFill>
                  <a:srgbClr val="FF0000"/>
                </a:solidFill>
                <a:latin typeface="Garamond" panose="02020404030301010803" pitchFamily="18" charset="0"/>
              </a:rPr>
              <a:t>animal</a:t>
            </a:r>
            <a:r>
              <a:rPr lang="en-US" sz="2400" b="1" dirty="0">
                <a:latin typeface="Garamond" panose="02020404030301010803" pitchFamily="18" charset="0"/>
              </a:rPr>
              <a:t>?</a:t>
            </a:r>
          </a:p>
        </p:txBody>
      </p:sp>
      <p:sp>
        <p:nvSpPr>
          <p:cNvPr id="8" name="Rectangle 7"/>
          <p:cNvSpPr/>
          <p:nvPr/>
        </p:nvSpPr>
        <p:spPr>
          <a:xfrm>
            <a:off x="3829521" y="1125488"/>
            <a:ext cx="4869210" cy="830997"/>
          </a:xfrm>
          <a:prstGeom prst="rect">
            <a:avLst/>
          </a:prstGeom>
        </p:spPr>
        <p:txBody>
          <a:bodyPr wrap="square">
            <a:spAutoFit/>
          </a:bodyPr>
          <a:lstStyle/>
          <a:p>
            <a:r>
              <a:rPr lang="en-US" sz="2400" b="1" dirty="0">
                <a:latin typeface="Garamond" panose="02020404030301010803" pitchFamily="18" charset="0"/>
              </a:rPr>
              <a:t>Do you think it is logical to create an </a:t>
            </a:r>
            <a:r>
              <a:rPr lang="en-US" sz="2400" b="1" dirty="0">
                <a:solidFill>
                  <a:srgbClr val="FF0000"/>
                </a:solidFill>
                <a:latin typeface="Garamond" panose="02020404030301010803" pitchFamily="18" charset="0"/>
              </a:rPr>
              <a:t>object</a:t>
            </a:r>
            <a:r>
              <a:rPr lang="en-US" sz="2400" b="1" dirty="0">
                <a:latin typeface="Garamond" panose="02020404030301010803" pitchFamily="18" charset="0"/>
              </a:rPr>
              <a:t> of a class </a:t>
            </a:r>
            <a:r>
              <a:rPr lang="en-US" sz="2400" b="1" dirty="0">
                <a:solidFill>
                  <a:srgbClr val="FF0000"/>
                </a:solidFill>
                <a:latin typeface="Garamond" panose="02020404030301010803" pitchFamily="18" charset="0"/>
              </a:rPr>
              <a:t>Tiger</a:t>
            </a:r>
            <a:r>
              <a:rPr lang="en-US" sz="2400" b="1" dirty="0">
                <a:latin typeface="Garamond" panose="02020404030301010803" pitchFamily="18" charset="0"/>
              </a:rPr>
              <a:t> or </a:t>
            </a:r>
            <a:r>
              <a:rPr lang="en-US" sz="2400" b="1" dirty="0">
                <a:solidFill>
                  <a:srgbClr val="FF0000"/>
                </a:solidFill>
                <a:latin typeface="Garamond" panose="02020404030301010803" pitchFamily="18" charset="0"/>
              </a:rPr>
              <a:t>Camel</a:t>
            </a:r>
            <a:r>
              <a:rPr lang="en-US" sz="2400" b="1" dirty="0">
                <a:latin typeface="Garamond" panose="02020404030301010803" pitchFamily="18" charset="0"/>
              </a:rPr>
              <a:t>?</a:t>
            </a:r>
          </a:p>
        </p:txBody>
      </p:sp>
      <p:sp>
        <p:nvSpPr>
          <p:cNvPr id="9" name="Rectangle 8"/>
          <p:cNvSpPr/>
          <p:nvPr/>
        </p:nvSpPr>
        <p:spPr>
          <a:xfrm>
            <a:off x="297996" y="4587750"/>
            <a:ext cx="2150435" cy="1200329"/>
          </a:xfrm>
          <a:prstGeom prst="rect">
            <a:avLst/>
          </a:prstGeom>
        </p:spPr>
        <p:txBody>
          <a:bodyPr wrap="square">
            <a:spAutoFit/>
          </a:bodyPr>
          <a:lstStyle/>
          <a:p>
            <a:pPr algn="ctr"/>
            <a:r>
              <a:rPr lang="en-US" sz="2400" b="1" dirty="0">
                <a:latin typeface="Garamond" panose="02020404030301010803" pitchFamily="18" charset="0"/>
              </a:rPr>
              <a:t>So why do we need the </a:t>
            </a:r>
            <a:r>
              <a:rPr lang="en-US" sz="2400" b="1" dirty="0">
                <a:solidFill>
                  <a:schemeClr val="accent5"/>
                </a:solidFill>
                <a:latin typeface="Garamond" panose="02020404030301010803" pitchFamily="18" charset="0"/>
              </a:rPr>
              <a:t>Animal</a:t>
            </a:r>
            <a:r>
              <a:rPr lang="en-US" sz="2400" b="1" dirty="0">
                <a:latin typeface="Garamond" panose="02020404030301010803" pitchFamily="18" charset="0"/>
              </a:rPr>
              <a:t> Class??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470" y="949031"/>
            <a:ext cx="3313870" cy="3313870"/>
          </a:xfrm>
          <a:prstGeom prst="rect">
            <a:avLst/>
          </a:prstGeom>
          <a:ln>
            <a:noFill/>
          </a:ln>
        </p:spPr>
      </p:pic>
      <p:grpSp>
        <p:nvGrpSpPr>
          <p:cNvPr id="15" name="Group 14"/>
          <p:cNvGrpSpPr/>
          <p:nvPr/>
        </p:nvGrpSpPr>
        <p:grpSpPr>
          <a:xfrm>
            <a:off x="3422093" y="3461854"/>
            <a:ext cx="5486400" cy="2584507"/>
            <a:chOff x="3436723" y="1126540"/>
            <a:chExt cx="5486400" cy="2584507"/>
          </a:xfrm>
        </p:grpSpPr>
        <p:sp>
          <p:nvSpPr>
            <p:cNvPr id="16" name="Rectangle 15"/>
            <p:cNvSpPr>
              <a:spLocks noChangeArrowheads="1"/>
            </p:cNvSpPr>
            <p:nvPr/>
          </p:nvSpPr>
          <p:spPr bwMode="auto">
            <a:xfrm>
              <a:off x="5627281" y="2535292"/>
              <a:ext cx="1503709" cy="357554"/>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None/>
              </a:pPr>
              <a:r>
                <a:rPr lang="en-GB" altLang="en-US" sz="1800" dirty="0">
                  <a:solidFill>
                    <a:srgbClr val="804000"/>
                  </a:solidFill>
                  <a:latin typeface="Courier New" panose="02070309020205020404" pitchFamily="49" charset="0"/>
                </a:rPr>
                <a:t>Birds</a:t>
              </a:r>
            </a:p>
          </p:txBody>
        </p:sp>
        <p:sp>
          <p:nvSpPr>
            <p:cNvPr id="23" name="AutoShape 5"/>
            <p:cNvSpPr>
              <a:spLocks noChangeArrowheads="1"/>
            </p:cNvSpPr>
            <p:nvPr/>
          </p:nvSpPr>
          <p:spPr bwMode="auto">
            <a:xfrm>
              <a:off x="6178350" y="2078092"/>
              <a:ext cx="211047" cy="211015"/>
            </a:xfrm>
            <a:prstGeom prst="triangle">
              <a:avLst>
                <a:gd name="adj" fmla="val 44444"/>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ar-SA" altLang="en-US" sz="2000">
                <a:solidFill>
                  <a:srgbClr val="804000"/>
                </a:solidFill>
                <a:latin typeface="Arial" panose="020B0604020202020204" pitchFamily="34" charset="0"/>
              </a:endParaRPr>
            </a:p>
          </p:txBody>
        </p:sp>
        <p:sp>
          <p:nvSpPr>
            <p:cNvPr id="24" name="Rectangle 23"/>
            <p:cNvSpPr>
              <a:spLocks noChangeArrowheads="1"/>
            </p:cNvSpPr>
            <p:nvPr/>
          </p:nvSpPr>
          <p:spPr bwMode="auto">
            <a:xfrm>
              <a:off x="7228543" y="2535292"/>
              <a:ext cx="1503709" cy="357554"/>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dirty="0">
                  <a:solidFill>
                    <a:srgbClr val="804000"/>
                  </a:solidFill>
                  <a:latin typeface="Courier New" panose="02070309020205020404" pitchFamily="49" charset="0"/>
                </a:rPr>
                <a:t>Reptiles</a:t>
              </a:r>
            </a:p>
          </p:txBody>
        </p:sp>
        <p:sp>
          <p:nvSpPr>
            <p:cNvPr id="25" name="Rectangle 24"/>
            <p:cNvSpPr>
              <a:spLocks noChangeArrowheads="1"/>
            </p:cNvSpPr>
            <p:nvPr/>
          </p:nvSpPr>
          <p:spPr bwMode="auto">
            <a:xfrm>
              <a:off x="4048986" y="2535292"/>
              <a:ext cx="1503709" cy="357554"/>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None/>
              </a:pPr>
              <a:r>
                <a:rPr lang="en-GB" altLang="en-US" sz="1800" dirty="0">
                  <a:solidFill>
                    <a:srgbClr val="804000"/>
                  </a:solidFill>
                  <a:latin typeface="Courier New" panose="02070309020205020404" pitchFamily="49" charset="0"/>
                </a:rPr>
                <a:t>Mammals</a:t>
              </a:r>
            </a:p>
          </p:txBody>
        </p:sp>
        <p:cxnSp>
          <p:nvCxnSpPr>
            <p:cNvPr id="26" name="AutoShape 8"/>
            <p:cNvCxnSpPr>
              <a:cxnSpLocks noChangeShapeType="1"/>
            </p:cNvCxnSpPr>
            <p:nvPr/>
          </p:nvCxnSpPr>
          <p:spPr bwMode="auto">
            <a:xfrm rot="5400000" flipH="1" flipV="1">
              <a:off x="5460462" y="1710436"/>
              <a:ext cx="246185" cy="1403528"/>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cxnSp>
          <p:nvCxnSpPr>
            <p:cNvPr id="27" name="AutoShape 10"/>
            <p:cNvCxnSpPr>
              <a:cxnSpLocks noChangeShapeType="1"/>
            </p:cNvCxnSpPr>
            <p:nvPr/>
          </p:nvCxnSpPr>
          <p:spPr bwMode="auto">
            <a:xfrm rot="16200000" flipV="1">
              <a:off x="7003180" y="1558075"/>
              <a:ext cx="246185" cy="1708250"/>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sp>
          <p:nvSpPr>
            <p:cNvPr id="28" name="Rectangle 27"/>
            <p:cNvSpPr>
              <a:spLocks noChangeArrowheads="1"/>
            </p:cNvSpPr>
            <p:nvPr/>
          </p:nvSpPr>
          <p:spPr bwMode="auto">
            <a:xfrm>
              <a:off x="7419414" y="3353493"/>
              <a:ext cx="1503709" cy="357554"/>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dirty="0">
                  <a:solidFill>
                    <a:srgbClr val="804000"/>
                  </a:solidFill>
                  <a:latin typeface="Courier New" panose="02070309020205020404" pitchFamily="49" charset="0"/>
                </a:rPr>
                <a:t>Crocodile</a:t>
              </a:r>
              <a:endParaRPr lang="en-GB" altLang="en-US" sz="1800" dirty="0">
                <a:solidFill>
                  <a:srgbClr val="804000"/>
                </a:solidFill>
                <a:latin typeface="Courier New" panose="02070309020205020404" pitchFamily="49" charset="0"/>
              </a:endParaRPr>
            </a:p>
          </p:txBody>
        </p:sp>
        <p:grpSp>
          <p:nvGrpSpPr>
            <p:cNvPr id="29" name="Group 28"/>
            <p:cNvGrpSpPr>
              <a:grpSpLocks/>
            </p:cNvGrpSpPr>
            <p:nvPr/>
          </p:nvGrpSpPr>
          <p:grpSpPr bwMode="auto">
            <a:xfrm>
              <a:off x="5017983" y="1126540"/>
              <a:ext cx="2369881" cy="968620"/>
              <a:chOff x="2232" y="737"/>
              <a:chExt cx="1350" cy="661"/>
            </a:xfrm>
            <a:noFill/>
          </p:grpSpPr>
          <p:sp>
            <p:nvSpPr>
              <p:cNvPr id="38" name="Rectangle 37"/>
              <p:cNvSpPr>
                <a:spLocks noChangeArrowheads="1"/>
              </p:cNvSpPr>
              <p:nvPr/>
            </p:nvSpPr>
            <p:spPr bwMode="auto">
              <a:xfrm>
                <a:off x="2232" y="971"/>
                <a:ext cx="1350" cy="427"/>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n-GB" altLang="en-US" sz="1800" dirty="0">
                  <a:latin typeface="Courier New" panose="02070309020205020404" pitchFamily="49" charset="0"/>
                </a:endParaRPr>
              </a:p>
            </p:txBody>
          </p:sp>
          <p:sp>
            <p:nvSpPr>
              <p:cNvPr id="39" name="Rectangle 38"/>
              <p:cNvSpPr>
                <a:spLocks noChangeArrowheads="1"/>
              </p:cNvSpPr>
              <p:nvPr/>
            </p:nvSpPr>
            <p:spPr bwMode="auto">
              <a:xfrm>
                <a:off x="2232" y="737"/>
                <a:ext cx="1350" cy="235"/>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i="1" dirty="0">
                    <a:latin typeface="Courier New" panose="02070309020205020404" pitchFamily="49" charset="0"/>
                  </a:rPr>
                  <a:t>Animal</a:t>
                </a:r>
              </a:p>
            </p:txBody>
          </p:sp>
        </p:grpSp>
        <p:sp>
          <p:nvSpPr>
            <p:cNvPr id="30" name="Rectangle 29"/>
            <p:cNvSpPr>
              <a:spLocks noChangeArrowheads="1"/>
            </p:cNvSpPr>
            <p:nvPr/>
          </p:nvSpPr>
          <p:spPr bwMode="auto">
            <a:xfrm>
              <a:off x="3436723" y="3353493"/>
              <a:ext cx="1503709" cy="357554"/>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dirty="0">
                  <a:solidFill>
                    <a:srgbClr val="804000"/>
                  </a:solidFill>
                  <a:latin typeface="Courier New" panose="02070309020205020404" pitchFamily="49" charset="0"/>
                </a:rPr>
                <a:t>Tiger</a:t>
              </a:r>
              <a:r>
                <a:rPr lang="en-GB" altLang="en-US" sz="1800" dirty="0">
                  <a:solidFill>
                    <a:srgbClr val="804000"/>
                  </a:solidFill>
                  <a:latin typeface="Courier New" panose="02070309020205020404" pitchFamily="49" charset="0"/>
                </a:rPr>
                <a:t> </a:t>
              </a:r>
            </a:p>
          </p:txBody>
        </p:sp>
        <p:sp>
          <p:nvSpPr>
            <p:cNvPr id="31" name="Rectangle 30"/>
            <p:cNvSpPr>
              <a:spLocks noChangeArrowheads="1"/>
            </p:cNvSpPr>
            <p:nvPr/>
          </p:nvSpPr>
          <p:spPr bwMode="auto">
            <a:xfrm>
              <a:off x="4994661" y="3353493"/>
              <a:ext cx="1503709" cy="357554"/>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dirty="0">
                  <a:solidFill>
                    <a:srgbClr val="804000"/>
                  </a:solidFill>
                  <a:latin typeface="Courier New" panose="02070309020205020404" pitchFamily="49" charset="0"/>
                </a:rPr>
                <a:t>Horse</a:t>
              </a:r>
            </a:p>
          </p:txBody>
        </p:sp>
        <p:cxnSp>
          <p:nvCxnSpPr>
            <p:cNvPr id="32" name="AutoShape 10"/>
            <p:cNvCxnSpPr>
              <a:cxnSpLocks noChangeShapeType="1"/>
            </p:cNvCxnSpPr>
            <p:nvPr/>
          </p:nvCxnSpPr>
          <p:spPr bwMode="auto">
            <a:xfrm rot="5400000" flipH="1">
              <a:off x="5274610" y="2832403"/>
              <a:ext cx="246185" cy="806082"/>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sp>
          <p:nvSpPr>
            <p:cNvPr id="33" name="AutoShape 5"/>
            <p:cNvSpPr>
              <a:spLocks noChangeArrowheads="1"/>
            </p:cNvSpPr>
            <p:nvPr/>
          </p:nvSpPr>
          <p:spPr bwMode="auto">
            <a:xfrm>
              <a:off x="4889138" y="2897307"/>
              <a:ext cx="211047" cy="211015"/>
            </a:xfrm>
            <a:prstGeom prst="triangle">
              <a:avLst>
                <a:gd name="adj" fmla="val 44444"/>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ar-SA" altLang="en-US" sz="2000">
                <a:solidFill>
                  <a:srgbClr val="804000"/>
                </a:solidFill>
                <a:latin typeface="Arial" panose="020B0604020202020204" pitchFamily="34" charset="0"/>
              </a:endParaRPr>
            </a:p>
          </p:txBody>
        </p:sp>
        <p:cxnSp>
          <p:nvCxnSpPr>
            <p:cNvPr id="34" name="AutoShape 10"/>
            <p:cNvCxnSpPr>
              <a:cxnSpLocks noChangeShapeType="1"/>
            </p:cNvCxnSpPr>
            <p:nvPr/>
          </p:nvCxnSpPr>
          <p:spPr bwMode="auto">
            <a:xfrm rot="16200000" flipH="1" flipV="1">
              <a:off x="4468527" y="2835325"/>
              <a:ext cx="246185" cy="806082"/>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cxnSp>
          <p:nvCxnSpPr>
            <p:cNvPr id="35" name="AutoShape 10"/>
            <p:cNvCxnSpPr>
              <a:cxnSpLocks noChangeShapeType="1"/>
            </p:cNvCxnSpPr>
            <p:nvPr/>
          </p:nvCxnSpPr>
          <p:spPr bwMode="auto">
            <a:xfrm rot="5400000">
              <a:off x="7980995" y="3227579"/>
              <a:ext cx="253219" cy="1"/>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sp>
          <p:nvSpPr>
            <p:cNvPr id="36" name="AutoShape 5"/>
            <p:cNvSpPr>
              <a:spLocks noChangeArrowheads="1"/>
            </p:cNvSpPr>
            <p:nvPr/>
          </p:nvSpPr>
          <p:spPr bwMode="auto">
            <a:xfrm>
              <a:off x="8002080" y="2899778"/>
              <a:ext cx="211047" cy="211015"/>
            </a:xfrm>
            <a:prstGeom prst="triangle">
              <a:avLst>
                <a:gd name="adj" fmla="val 44444"/>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ar-SA" altLang="en-US" sz="2000">
                <a:solidFill>
                  <a:srgbClr val="804000"/>
                </a:solidFill>
                <a:latin typeface="Arial" panose="020B0604020202020204" pitchFamily="34" charset="0"/>
              </a:endParaRPr>
            </a:p>
          </p:txBody>
        </p:sp>
        <p:cxnSp>
          <p:nvCxnSpPr>
            <p:cNvPr id="37" name="AutoShape 10"/>
            <p:cNvCxnSpPr>
              <a:cxnSpLocks noChangeShapeType="1"/>
            </p:cNvCxnSpPr>
            <p:nvPr/>
          </p:nvCxnSpPr>
          <p:spPr bwMode="auto">
            <a:xfrm rot="5400000">
              <a:off x="6219672" y="2485432"/>
              <a:ext cx="118169" cy="1"/>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76235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989223"/>
            <a:ext cx="8543637" cy="1081316"/>
          </a:xfrm>
        </p:spPr>
        <p:txBody>
          <a:bodyPr>
            <a:normAutofit/>
          </a:bodyPr>
          <a:lstStyle/>
          <a:p>
            <a:r>
              <a:rPr lang="en-US" dirty="0"/>
              <a:t>With GUI,  </a:t>
            </a:r>
            <a:r>
              <a:rPr lang="en-US" altLang="en-US" dirty="0"/>
              <a:t>write a code segment o respond to user actions, such as clicking a button to perform an action?</a:t>
            </a:r>
            <a:endParaRPr lang="en-US" dirty="0"/>
          </a:p>
        </p:txBody>
      </p:sp>
      <p:sp>
        <p:nvSpPr>
          <p:cNvPr id="3" name="Title 2"/>
          <p:cNvSpPr>
            <a:spLocks noGrp="1"/>
          </p:cNvSpPr>
          <p:nvPr>
            <p:ph type="ctrTitle"/>
          </p:nvPr>
        </p:nvSpPr>
        <p:spPr/>
        <p:txBody>
          <a:bodyPr/>
          <a:lstStyle/>
          <a:p>
            <a:r>
              <a:rPr lang="en-US" dirty="0"/>
              <a:t>Motivation(1)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30</a:t>
            </a:fld>
            <a:endParaRPr lang="en-US"/>
          </a:p>
        </p:txBody>
      </p:sp>
      <p:pic>
        <p:nvPicPr>
          <p:cNvPr id="5" name="Picture 4"/>
          <p:cNvPicPr>
            <a:picLocks noChangeAspect="1"/>
          </p:cNvPicPr>
          <p:nvPr/>
        </p:nvPicPr>
        <p:blipFill>
          <a:blip r:embed="rId3"/>
          <a:stretch>
            <a:fillRect/>
          </a:stretch>
        </p:blipFill>
        <p:spPr>
          <a:xfrm>
            <a:off x="830317" y="2525613"/>
            <a:ext cx="2118082" cy="1902093"/>
          </a:xfrm>
          <a:prstGeom prst="rect">
            <a:avLst/>
          </a:prstGeom>
        </p:spPr>
      </p:pic>
      <p:pic>
        <p:nvPicPr>
          <p:cNvPr id="6" name="Picture 5"/>
          <p:cNvPicPr>
            <a:picLocks noChangeAspect="1"/>
          </p:cNvPicPr>
          <p:nvPr/>
        </p:nvPicPr>
        <p:blipFill>
          <a:blip r:embed="rId4"/>
          <a:stretch>
            <a:fillRect/>
          </a:stretch>
        </p:blipFill>
        <p:spPr>
          <a:xfrm>
            <a:off x="5612523" y="2525613"/>
            <a:ext cx="2686623" cy="1890422"/>
          </a:xfrm>
          <a:prstGeom prst="rect">
            <a:avLst/>
          </a:prstGeom>
        </p:spPr>
      </p:pic>
      <p:pic>
        <p:nvPicPr>
          <p:cNvPr id="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4113" y="4588579"/>
            <a:ext cx="429577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2054686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08785"/>
            <a:ext cx="5739167" cy="1208185"/>
          </a:xfrm>
        </p:spPr>
        <p:txBody>
          <a:bodyPr/>
          <a:lstStyle/>
          <a:p>
            <a:r>
              <a:rPr lang="en-US" dirty="0"/>
              <a:t>Inheritance allows code reusability.</a:t>
            </a:r>
          </a:p>
          <a:p>
            <a:r>
              <a:rPr lang="en-US" dirty="0"/>
              <a:t>Java allows only single inheritance.</a:t>
            </a:r>
          </a:p>
          <a:p>
            <a:pPr marL="0" indent="0">
              <a:buNone/>
            </a:pPr>
            <a:endParaRPr lang="en-US" dirty="0"/>
          </a:p>
        </p:txBody>
      </p:sp>
      <p:sp>
        <p:nvSpPr>
          <p:cNvPr id="3" name="Title 2"/>
          <p:cNvSpPr>
            <a:spLocks noGrp="1"/>
          </p:cNvSpPr>
          <p:nvPr>
            <p:ph type="ctrTitle"/>
          </p:nvPr>
        </p:nvSpPr>
        <p:spPr/>
        <p:txBody>
          <a:bodyPr/>
          <a:lstStyle/>
          <a:p>
            <a:r>
              <a:rPr lang="en-US"/>
              <a:t>Motivation(2)</a:t>
            </a:r>
            <a:endParaRPr lang="en-US"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31</a:t>
            </a:fld>
            <a:endParaRPr lang="en-US"/>
          </a:p>
        </p:txBody>
      </p:sp>
      <p:sp>
        <p:nvSpPr>
          <p:cNvPr id="26" name="Google Shape;589;p50"/>
          <p:cNvSpPr txBox="1"/>
          <p:nvPr/>
        </p:nvSpPr>
        <p:spPr>
          <a:xfrm>
            <a:off x="8431449" y="1330091"/>
            <a:ext cx="609600"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2000"/>
              <a:buFont typeface="Times New Roman"/>
              <a:buNone/>
            </a:pPr>
            <a:r>
              <a:rPr lang="en-US" sz="2800" b="1" i="0" u="none" dirty="0">
                <a:solidFill>
                  <a:srgbClr val="FF0000"/>
                </a:solidFill>
                <a:latin typeface="Times New Roman"/>
                <a:ea typeface="Times New Roman"/>
                <a:cs typeface="Times New Roman"/>
                <a:sym typeface="Times New Roman"/>
              </a:rPr>
              <a:t>√</a:t>
            </a:r>
            <a:endParaRPr sz="2400" dirty="0"/>
          </a:p>
        </p:txBody>
      </p:sp>
      <p:sp>
        <p:nvSpPr>
          <p:cNvPr id="27" name="Google Shape;589;p50"/>
          <p:cNvSpPr txBox="1"/>
          <p:nvPr/>
        </p:nvSpPr>
        <p:spPr>
          <a:xfrm>
            <a:off x="8276300" y="5688077"/>
            <a:ext cx="609600" cy="400050"/>
          </a:xfrm>
          <a:prstGeom prst="rect">
            <a:avLst/>
          </a:prstGeom>
          <a:noFill/>
          <a:ln>
            <a:noFill/>
          </a:ln>
        </p:spPr>
        <p:txBody>
          <a:bodyPr spcFirstLastPara="1" wrap="square" lIns="91425" tIns="45700" rIns="91425" bIns="45700" anchor="t" anchorCtr="0">
            <a:noAutofit/>
          </a:bodyPr>
          <a:lstStyle/>
          <a:p>
            <a:pPr lvl="0" algn="ctr">
              <a:buClr>
                <a:srgbClr val="FF0000"/>
              </a:buClr>
              <a:buSzPts val="2000"/>
            </a:pPr>
            <a:r>
              <a:rPr lang="en-US" sz="2400" b="1" dirty="0">
                <a:solidFill>
                  <a:srgbClr val="FF0000"/>
                </a:solidFill>
                <a:latin typeface="Times New Roman"/>
                <a:ea typeface="Times New Roman"/>
                <a:cs typeface="Times New Roman"/>
                <a:sym typeface="Times New Roman"/>
              </a:rPr>
              <a:t>X</a:t>
            </a:r>
            <a:endParaRPr lang="en-US" sz="2400" dirty="0"/>
          </a:p>
        </p:txBody>
      </p:sp>
      <p:sp>
        <p:nvSpPr>
          <p:cNvPr id="30" name="Content Placeholder 1"/>
          <p:cNvSpPr txBox="1">
            <a:spLocks/>
          </p:cNvSpPr>
          <p:nvPr/>
        </p:nvSpPr>
        <p:spPr>
          <a:xfrm>
            <a:off x="292755" y="2082324"/>
            <a:ext cx="5512244" cy="425584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Clr>
                <a:srgbClr val="1A864B"/>
              </a:buClr>
              <a:buFont typeface="Arial" panose="020B0604020202020204" pitchFamily="34" charset="0"/>
              <a:buChar char="•"/>
              <a:defRPr sz="28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600"/>
              </a:spcBef>
              <a:buClr>
                <a:srgbClr val="1A864B"/>
              </a:buClr>
              <a:buFont typeface="Arial" panose="020B0604020202020204" pitchFamily="34" charset="0"/>
              <a:buChar char="•"/>
              <a:defRPr sz="24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100000"/>
              </a:lnSpc>
              <a:spcBef>
                <a:spcPts val="6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100000"/>
              </a:lnSpc>
              <a:spcBef>
                <a:spcPts val="6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100000"/>
              </a:lnSpc>
              <a:spcBef>
                <a:spcPts val="6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Does not support multiple inheritance.</a:t>
            </a:r>
          </a:p>
          <a:p>
            <a:r>
              <a:rPr lang="en-US" dirty="0"/>
              <a:t>A conflict can occur when a class implement multiple classes. </a:t>
            </a:r>
          </a:p>
          <a:p>
            <a:pPr lvl="1"/>
            <a:r>
              <a:rPr lang="en-US" dirty="0"/>
              <a:t>Same variables or methods with same names.</a:t>
            </a:r>
          </a:p>
          <a:p>
            <a:r>
              <a:rPr lang="en-US" dirty="0"/>
              <a:t>Multiple inheritance can be achieved through interfaces. </a:t>
            </a:r>
          </a:p>
        </p:txBody>
      </p:sp>
      <p:grpSp>
        <p:nvGrpSpPr>
          <p:cNvPr id="35" name="Group 34"/>
          <p:cNvGrpSpPr/>
          <p:nvPr/>
        </p:nvGrpSpPr>
        <p:grpSpPr>
          <a:xfrm>
            <a:off x="5722523" y="3855319"/>
            <a:ext cx="3270495" cy="2482851"/>
            <a:chOff x="3494430" y="2784067"/>
            <a:chExt cx="3652328" cy="2482851"/>
          </a:xfrm>
        </p:grpSpPr>
        <p:grpSp>
          <p:nvGrpSpPr>
            <p:cNvPr id="36" name="Group 35"/>
            <p:cNvGrpSpPr>
              <a:grpSpLocks/>
            </p:cNvGrpSpPr>
            <p:nvPr/>
          </p:nvGrpSpPr>
          <p:grpSpPr bwMode="auto">
            <a:xfrm>
              <a:off x="3494430" y="2799300"/>
              <a:ext cx="1683323" cy="1049338"/>
              <a:chOff x="2232" y="737"/>
              <a:chExt cx="1350" cy="661"/>
            </a:xfrm>
            <a:noFill/>
          </p:grpSpPr>
          <p:sp>
            <p:nvSpPr>
              <p:cNvPr id="45" name="Rectangle 44"/>
              <p:cNvSpPr>
                <a:spLocks noChangeArrowheads="1"/>
              </p:cNvSpPr>
              <p:nvPr/>
            </p:nvSpPr>
            <p:spPr bwMode="auto">
              <a:xfrm>
                <a:off x="2232" y="971"/>
                <a:ext cx="1350" cy="427"/>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400" dirty="0">
                    <a:latin typeface="Courier New" panose="02070309020205020404" pitchFamily="49" charset="0"/>
                  </a:rPr>
                  <a:t>method(</a:t>
                </a:r>
                <a:r>
                  <a:rPr lang="en-GB" altLang="en-US" sz="1400" dirty="0" err="1">
                    <a:latin typeface="Courier New" panose="02070309020205020404" pitchFamily="49" charset="0"/>
                  </a:rPr>
                  <a:t>int</a:t>
                </a:r>
                <a:r>
                  <a:rPr lang="en-GB" altLang="en-US" sz="1400" dirty="0">
                    <a:latin typeface="Courier New" panose="02070309020205020404" pitchFamily="49" charset="0"/>
                  </a:rPr>
                  <a:t>)</a:t>
                </a:r>
              </a:p>
            </p:txBody>
          </p:sp>
          <p:sp>
            <p:nvSpPr>
              <p:cNvPr id="46" name="Rectangle 45"/>
              <p:cNvSpPr>
                <a:spLocks noChangeArrowheads="1"/>
              </p:cNvSpPr>
              <p:nvPr/>
            </p:nvSpPr>
            <p:spPr bwMode="auto">
              <a:xfrm>
                <a:off x="2232" y="737"/>
                <a:ext cx="1350" cy="235"/>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b="1" dirty="0">
                    <a:latin typeface="Garamond" panose="02020404030301010803" pitchFamily="18" charset="0"/>
                  </a:rPr>
                  <a:t>A</a:t>
                </a:r>
              </a:p>
            </p:txBody>
          </p:sp>
        </p:grpSp>
        <p:grpSp>
          <p:nvGrpSpPr>
            <p:cNvPr id="37" name="Group 36"/>
            <p:cNvGrpSpPr>
              <a:grpSpLocks/>
            </p:cNvGrpSpPr>
            <p:nvPr/>
          </p:nvGrpSpPr>
          <p:grpSpPr bwMode="auto">
            <a:xfrm>
              <a:off x="5463435" y="2784067"/>
              <a:ext cx="1683323" cy="1062038"/>
              <a:chOff x="2232" y="729"/>
              <a:chExt cx="1350" cy="669"/>
            </a:xfrm>
            <a:noFill/>
          </p:grpSpPr>
          <p:sp>
            <p:nvSpPr>
              <p:cNvPr id="43" name="Rectangle 42"/>
              <p:cNvSpPr>
                <a:spLocks noChangeArrowheads="1"/>
              </p:cNvSpPr>
              <p:nvPr/>
            </p:nvSpPr>
            <p:spPr bwMode="auto">
              <a:xfrm>
                <a:off x="2232" y="971"/>
                <a:ext cx="1350" cy="427"/>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400" dirty="0">
                    <a:latin typeface="Courier New" panose="02070309020205020404" pitchFamily="49" charset="0"/>
                  </a:rPr>
                  <a:t>method(</a:t>
                </a:r>
                <a:r>
                  <a:rPr lang="en-GB" altLang="en-US" sz="1400" dirty="0" err="1">
                    <a:latin typeface="Courier New" panose="02070309020205020404" pitchFamily="49" charset="0"/>
                  </a:rPr>
                  <a:t>int</a:t>
                </a:r>
                <a:r>
                  <a:rPr lang="en-GB" altLang="en-US" sz="1400" dirty="0">
                    <a:latin typeface="Courier New" panose="02070309020205020404" pitchFamily="49" charset="0"/>
                  </a:rPr>
                  <a:t>)</a:t>
                </a:r>
              </a:p>
            </p:txBody>
          </p:sp>
          <p:sp>
            <p:nvSpPr>
              <p:cNvPr id="44" name="Rectangle 43"/>
              <p:cNvSpPr>
                <a:spLocks noChangeArrowheads="1"/>
              </p:cNvSpPr>
              <p:nvPr/>
            </p:nvSpPr>
            <p:spPr bwMode="auto">
              <a:xfrm>
                <a:off x="2232" y="729"/>
                <a:ext cx="1350" cy="235"/>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b="1" dirty="0">
                    <a:latin typeface="Garamond" panose="02020404030301010803" pitchFamily="18" charset="0"/>
                  </a:rPr>
                  <a:t>B</a:t>
                </a:r>
              </a:p>
            </p:txBody>
          </p:sp>
        </p:grpSp>
        <p:grpSp>
          <p:nvGrpSpPr>
            <p:cNvPr id="38" name="Group 37"/>
            <p:cNvGrpSpPr>
              <a:grpSpLocks/>
            </p:cNvGrpSpPr>
            <p:nvPr/>
          </p:nvGrpSpPr>
          <p:grpSpPr bwMode="auto">
            <a:xfrm>
              <a:off x="4423774" y="4217580"/>
              <a:ext cx="1683323" cy="1049338"/>
              <a:chOff x="2232" y="737"/>
              <a:chExt cx="1350" cy="661"/>
            </a:xfrm>
            <a:noFill/>
          </p:grpSpPr>
          <p:sp>
            <p:nvSpPr>
              <p:cNvPr id="41" name="Rectangle 40"/>
              <p:cNvSpPr>
                <a:spLocks noChangeArrowheads="1"/>
              </p:cNvSpPr>
              <p:nvPr/>
            </p:nvSpPr>
            <p:spPr bwMode="auto">
              <a:xfrm>
                <a:off x="2232" y="971"/>
                <a:ext cx="1350" cy="427"/>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en-GB" altLang="en-US" sz="1400" dirty="0">
                  <a:latin typeface="Courier New" panose="02070309020205020404" pitchFamily="49" charset="0"/>
                </a:endParaRPr>
              </a:p>
            </p:txBody>
          </p:sp>
          <p:sp>
            <p:nvSpPr>
              <p:cNvPr id="42" name="Rectangle 41"/>
              <p:cNvSpPr>
                <a:spLocks noChangeArrowheads="1"/>
              </p:cNvSpPr>
              <p:nvPr/>
            </p:nvSpPr>
            <p:spPr bwMode="auto">
              <a:xfrm>
                <a:off x="2232" y="737"/>
                <a:ext cx="1350" cy="235"/>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b="1" dirty="0">
                    <a:latin typeface="Garamond" panose="02020404030301010803" pitchFamily="18" charset="0"/>
                  </a:rPr>
                  <a:t>C</a:t>
                </a:r>
              </a:p>
            </p:txBody>
          </p:sp>
        </p:grpSp>
        <p:cxnSp>
          <p:nvCxnSpPr>
            <p:cNvPr id="39" name="Straight Arrow Connector 38"/>
            <p:cNvCxnSpPr>
              <a:stCxn id="42" idx="0"/>
              <a:endCxn id="43" idx="2"/>
            </p:cNvCxnSpPr>
            <p:nvPr/>
          </p:nvCxnSpPr>
          <p:spPr>
            <a:xfrm flipV="1">
              <a:off x="5265436" y="3846105"/>
              <a:ext cx="1039661" cy="371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42" idx="0"/>
              <a:endCxn id="45" idx="2"/>
            </p:cNvCxnSpPr>
            <p:nvPr/>
          </p:nvCxnSpPr>
          <p:spPr>
            <a:xfrm flipH="1" flipV="1">
              <a:off x="4336092" y="3848638"/>
              <a:ext cx="929344" cy="368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6046776" y="1083864"/>
            <a:ext cx="2384673" cy="2219326"/>
            <a:chOff x="4091283" y="1442629"/>
            <a:chExt cx="2384673" cy="2219326"/>
          </a:xfrm>
        </p:grpSpPr>
        <p:grpSp>
          <p:nvGrpSpPr>
            <p:cNvPr id="48" name="Group 47"/>
            <p:cNvGrpSpPr>
              <a:grpSpLocks/>
            </p:cNvGrpSpPr>
            <p:nvPr/>
          </p:nvGrpSpPr>
          <p:grpSpPr bwMode="auto">
            <a:xfrm>
              <a:off x="4423773" y="1442629"/>
              <a:ext cx="1683323" cy="862013"/>
              <a:chOff x="2232" y="737"/>
              <a:chExt cx="1350" cy="543"/>
            </a:xfrm>
            <a:noFill/>
          </p:grpSpPr>
          <p:sp>
            <p:nvSpPr>
              <p:cNvPr id="57" name="Rectangle 56"/>
              <p:cNvSpPr>
                <a:spLocks noChangeArrowheads="1"/>
              </p:cNvSpPr>
              <p:nvPr/>
            </p:nvSpPr>
            <p:spPr bwMode="auto">
              <a:xfrm>
                <a:off x="2232" y="971"/>
                <a:ext cx="1350" cy="309"/>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GB" altLang="en-US" sz="1800" dirty="0">
                    <a:latin typeface="Courier New" panose="02070309020205020404" pitchFamily="49" charset="0"/>
                  </a:rPr>
                  <a:t>method(</a:t>
                </a:r>
                <a:r>
                  <a:rPr lang="en-GB" altLang="en-US" sz="1800" dirty="0" err="1">
                    <a:latin typeface="Courier New" panose="02070309020205020404" pitchFamily="49" charset="0"/>
                  </a:rPr>
                  <a:t>int</a:t>
                </a:r>
                <a:r>
                  <a:rPr lang="en-GB" altLang="en-US" sz="1800" dirty="0">
                    <a:latin typeface="Courier New" panose="02070309020205020404" pitchFamily="49" charset="0"/>
                  </a:rPr>
                  <a:t>)</a:t>
                </a:r>
              </a:p>
            </p:txBody>
          </p:sp>
          <p:sp>
            <p:nvSpPr>
              <p:cNvPr id="58" name="Rectangle 57"/>
              <p:cNvSpPr>
                <a:spLocks noChangeArrowheads="1"/>
              </p:cNvSpPr>
              <p:nvPr/>
            </p:nvSpPr>
            <p:spPr bwMode="auto">
              <a:xfrm>
                <a:off x="2232" y="737"/>
                <a:ext cx="1350" cy="235"/>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2400" b="1" dirty="0">
                    <a:latin typeface="Garamond" panose="02020404030301010803" pitchFamily="18" charset="0"/>
                  </a:rPr>
                  <a:t>A</a:t>
                </a:r>
              </a:p>
            </p:txBody>
          </p:sp>
        </p:grpSp>
        <p:grpSp>
          <p:nvGrpSpPr>
            <p:cNvPr id="49" name="Group 48"/>
            <p:cNvGrpSpPr>
              <a:grpSpLocks/>
            </p:cNvGrpSpPr>
            <p:nvPr/>
          </p:nvGrpSpPr>
          <p:grpSpPr bwMode="auto">
            <a:xfrm>
              <a:off x="5463435" y="2796767"/>
              <a:ext cx="1012521" cy="865188"/>
              <a:chOff x="2232" y="737"/>
              <a:chExt cx="1350" cy="545"/>
            </a:xfrm>
            <a:noFill/>
          </p:grpSpPr>
          <p:sp>
            <p:nvSpPr>
              <p:cNvPr id="55" name="Rectangle 54"/>
              <p:cNvSpPr>
                <a:spLocks noChangeArrowheads="1"/>
              </p:cNvSpPr>
              <p:nvPr/>
            </p:nvSpPr>
            <p:spPr bwMode="auto">
              <a:xfrm>
                <a:off x="2232" y="971"/>
                <a:ext cx="1350" cy="311"/>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n-GB" altLang="en-US" sz="1800" dirty="0">
                  <a:latin typeface="Courier New" panose="02070309020205020404" pitchFamily="49" charset="0"/>
                </a:endParaRPr>
              </a:p>
            </p:txBody>
          </p:sp>
          <p:sp>
            <p:nvSpPr>
              <p:cNvPr id="56" name="Rectangle 55"/>
              <p:cNvSpPr>
                <a:spLocks noChangeArrowheads="1"/>
              </p:cNvSpPr>
              <p:nvPr/>
            </p:nvSpPr>
            <p:spPr bwMode="auto">
              <a:xfrm>
                <a:off x="2232" y="737"/>
                <a:ext cx="1350" cy="235"/>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2400" b="1" dirty="0">
                    <a:latin typeface="Garamond" panose="02020404030301010803" pitchFamily="18" charset="0"/>
                  </a:rPr>
                  <a:t>B</a:t>
                </a:r>
              </a:p>
            </p:txBody>
          </p:sp>
        </p:grpSp>
        <p:grpSp>
          <p:nvGrpSpPr>
            <p:cNvPr id="50" name="Group 49"/>
            <p:cNvGrpSpPr>
              <a:grpSpLocks/>
            </p:cNvGrpSpPr>
            <p:nvPr/>
          </p:nvGrpSpPr>
          <p:grpSpPr bwMode="auto">
            <a:xfrm>
              <a:off x="4091283" y="2796767"/>
              <a:ext cx="1075152" cy="865188"/>
              <a:chOff x="2232" y="737"/>
              <a:chExt cx="1350" cy="545"/>
            </a:xfrm>
            <a:noFill/>
          </p:grpSpPr>
          <p:sp>
            <p:nvSpPr>
              <p:cNvPr id="53" name="Rectangle 52"/>
              <p:cNvSpPr>
                <a:spLocks noChangeArrowheads="1"/>
              </p:cNvSpPr>
              <p:nvPr/>
            </p:nvSpPr>
            <p:spPr bwMode="auto">
              <a:xfrm>
                <a:off x="2232" y="971"/>
                <a:ext cx="1350" cy="311"/>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n-GB" altLang="en-US" sz="1800" dirty="0">
                  <a:latin typeface="Courier New" panose="02070309020205020404" pitchFamily="49" charset="0"/>
                </a:endParaRPr>
              </a:p>
            </p:txBody>
          </p:sp>
          <p:sp>
            <p:nvSpPr>
              <p:cNvPr id="54" name="Rectangle 53"/>
              <p:cNvSpPr>
                <a:spLocks noChangeArrowheads="1"/>
              </p:cNvSpPr>
              <p:nvPr/>
            </p:nvSpPr>
            <p:spPr bwMode="auto">
              <a:xfrm>
                <a:off x="2232" y="737"/>
                <a:ext cx="1350" cy="235"/>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2400" b="1" dirty="0">
                    <a:latin typeface="Garamond" panose="02020404030301010803" pitchFamily="18" charset="0"/>
                  </a:rPr>
                  <a:t>C</a:t>
                </a:r>
              </a:p>
            </p:txBody>
          </p:sp>
        </p:grpSp>
        <p:cxnSp>
          <p:nvCxnSpPr>
            <p:cNvPr id="51" name="Straight Arrow Connector 50"/>
            <p:cNvCxnSpPr>
              <a:stCxn id="54" idx="0"/>
              <a:endCxn id="57" idx="2"/>
            </p:cNvCxnSpPr>
            <p:nvPr/>
          </p:nvCxnSpPr>
          <p:spPr>
            <a:xfrm flipV="1">
              <a:off x="4628859" y="2304789"/>
              <a:ext cx="636576" cy="491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56" idx="0"/>
              <a:endCxn id="57" idx="2"/>
            </p:cNvCxnSpPr>
            <p:nvPr/>
          </p:nvCxnSpPr>
          <p:spPr>
            <a:xfrm flipH="1" flipV="1">
              <a:off x="5265435" y="2304789"/>
              <a:ext cx="704261" cy="491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9401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989222"/>
            <a:ext cx="8764038" cy="5371007"/>
          </a:xfrm>
        </p:spPr>
        <p:txBody>
          <a:bodyPr anchor="t">
            <a:noAutofit/>
          </a:bodyPr>
          <a:lstStyle/>
          <a:p>
            <a:r>
              <a:rPr lang="en-US" sz="2400" dirty="0"/>
              <a:t>To understand </a:t>
            </a:r>
            <a:r>
              <a:rPr lang="en-US" sz="2400" dirty="0">
                <a:solidFill>
                  <a:srgbClr val="FF0000"/>
                </a:solidFill>
              </a:rPr>
              <a:t>interfaces</a:t>
            </a:r>
            <a:r>
              <a:rPr lang="en-US" sz="2400" dirty="0"/>
              <a:t> and their prosperities.</a:t>
            </a:r>
          </a:p>
          <a:p>
            <a:r>
              <a:rPr lang="en-US" sz="2400" dirty="0"/>
              <a:t>To specify common behavior for objects using interfaces (§13.5).</a:t>
            </a:r>
          </a:p>
          <a:p>
            <a:r>
              <a:rPr lang="en-US" sz="2400" dirty="0"/>
              <a:t>To </a:t>
            </a:r>
            <a:r>
              <a:rPr lang="en-US" sz="2400" dirty="0">
                <a:solidFill>
                  <a:srgbClr val="FF0000"/>
                </a:solidFill>
              </a:rPr>
              <a:t>define interfaces </a:t>
            </a:r>
            <a:r>
              <a:rPr lang="en-US" sz="2400" dirty="0"/>
              <a:t>and define classes that </a:t>
            </a:r>
            <a:r>
              <a:rPr lang="en-US" sz="2400" dirty="0">
                <a:solidFill>
                  <a:srgbClr val="FF0000"/>
                </a:solidFill>
              </a:rPr>
              <a:t>implement interfaces</a:t>
            </a:r>
            <a:r>
              <a:rPr lang="en-US" sz="2400" dirty="0"/>
              <a:t> (§13.5).</a:t>
            </a:r>
          </a:p>
          <a:p>
            <a:r>
              <a:rPr lang="en-US" sz="2400" dirty="0"/>
              <a:t>To define a natural order using the </a:t>
            </a:r>
            <a:r>
              <a:rPr lang="en-US" sz="2400" dirty="0">
                <a:solidFill>
                  <a:srgbClr val="FF0000"/>
                </a:solidFill>
              </a:rPr>
              <a:t>Comparable interface</a:t>
            </a:r>
            <a:r>
              <a:rPr lang="en-US" sz="2400" dirty="0"/>
              <a:t> (§13.6).</a:t>
            </a:r>
          </a:p>
          <a:p>
            <a:r>
              <a:rPr lang="en-US" sz="2400" dirty="0"/>
              <a:t>To make objects </a:t>
            </a:r>
            <a:r>
              <a:rPr lang="en-US" sz="2400" dirty="0" err="1"/>
              <a:t>cloneable</a:t>
            </a:r>
            <a:r>
              <a:rPr lang="en-US" sz="2400" dirty="0"/>
              <a:t> using the </a:t>
            </a:r>
            <a:r>
              <a:rPr lang="en-US" sz="2400" dirty="0" err="1">
                <a:solidFill>
                  <a:srgbClr val="FF0000"/>
                </a:solidFill>
              </a:rPr>
              <a:t>Cloneable</a:t>
            </a:r>
            <a:r>
              <a:rPr lang="en-US" sz="2400" dirty="0">
                <a:solidFill>
                  <a:srgbClr val="FF0000"/>
                </a:solidFill>
              </a:rPr>
              <a:t> interface</a:t>
            </a:r>
            <a:r>
              <a:rPr lang="en-US" sz="2400" dirty="0"/>
              <a:t> (§13.7).</a:t>
            </a:r>
          </a:p>
          <a:p>
            <a:r>
              <a:rPr lang="en-US" sz="2400" dirty="0"/>
              <a:t>To explore the similarities and differences among </a:t>
            </a:r>
            <a:r>
              <a:rPr lang="en-US" sz="2400" dirty="0">
                <a:solidFill>
                  <a:srgbClr val="FF0000"/>
                </a:solidFill>
              </a:rPr>
              <a:t>concrete</a:t>
            </a:r>
            <a:r>
              <a:rPr lang="en-US" sz="2400" dirty="0"/>
              <a:t> classes, </a:t>
            </a:r>
            <a:r>
              <a:rPr lang="en-US" sz="2400" dirty="0">
                <a:solidFill>
                  <a:srgbClr val="FF0000"/>
                </a:solidFill>
              </a:rPr>
              <a:t>abstract</a:t>
            </a:r>
            <a:r>
              <a:rPr lang="en-US" sz="2400" dirty="0"/>
              <a:t> classes, and </a:t>
            </a:r>
            <a:r>
              <a:rPr lang="en-US" sz="2400" dirty="0">
                <a:solidFill>
                  <a:srgbClr val="FF0000"/>
                </a:solidFill>
              </a:rPr>
              <a:t>interfaces</a:t>
            </a:r>
            <a:r>
              <a:rPr lang="en-US" sz="2400" dirty="0"/>
              <a:t> (§13.8).</a:t>
            </a:r>
          </a:p>
          <a:p>
            <a:r>
              <a:rPr lang="en-US" sz="2400"/>
              <a:t>To </a:t>
            </a:r>
            <a:r>
              <a:rPr lang="en-US" sz="2400" dirty="0"/>
              <a:t>design classes that follow the </a:t>
            </a:r>
            <a:r>
              <a:rPr lang="en-US" sz="2400" dirty="0">
                <a:solidFill>
                  <a:srgbClr val="FF0000"/>
                </a:solidFill>
              </a:rPr>
              <a:t>class-design guidelines</a:t>
            </a:r>
            <a:r>
              <a:rPr lang="en-US" sz="2400" dirty="0"/>
              <a:t>(§13.10).</a:t>
            </a:r>
          </a:p>
          <a:p>
            <a:endParaRPr lang="en-US" sz="2400" dirty="0"/>
          </a:p>
        </p:txBody>
      </p:sp>
      <p:sp>
        <p:nvSpPr>
          <p:cNvPr id="3" name="Title 2"/>
          <p:cNvSpPr>
            <a:spLocks noGrp="1"/>
          </p:cNvSpPr>
          <p:nvPr>
            <p:ph type="ctrTitle"/>
          </p:nvPr>
        </p:nvSpPr>
        <p:spPr/>
        <p:txBody>
          <a:bodyPr/>
          <a:lstStyle/>
          <a:p>
            <a:r>
              <a:rPr lang="en-US"/>
              <a:t>Objectives</a:t>
            </a:r>
            <a:endParaRPr lang="en-US" dirty="0"/>
          </a:p>
        </p:txBody>
      </p:sp>
      <p:sp>
        <p:nvSpPr>
          <p:cNvPr id="4" name="Slide Number Placeholder 3"/>
          <p:cNvSpPr>
            <a:spLocks noGrp="1"/>
          </p:cNvSpPr>
          <p:nvPr>
            <p:ph type="sldNum" sz="quarter" idx="12"/>
          </p:nvPr>
        </p:nvSpPr>
        <p:spPr/>
        <p:txBody>
          <a:bodyPr/>
          <a:lstStyle/>
          <a:p>
            <a:pPr algn="ctr"/>
            <a:fld id="{99AE015D-4E99-42B8-B1B4-4F7FEE987B9B}" type="slidenum">
              <a:rPr lang="en-US" smtClean="0"/>
              <a:pPr algn="ctr"/>
              <a:t>32</a:t>
            </a:fld>
            <a:endParaRPr lang="en-US"/>
          </a:p>
        </p:txBody>
      </p:sp>
    </p:spTree>
    <p:extLst>
      <p:ext uri="{BB962C8B-B14F-4D97-AF65-F5344CB8AC3E}">
        <p14:creationId xmlns:p14="http://schemas.microsoft.com/office/powerpoint/2010/main" val="188733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5"/>
            <a:ext cx="8543637" cy="3348185"/>
          </a:xfrm>
        </p:spPr>
        <p:txBody>
          <a:bodyPr/>
          <a:lstStyle/>
          <a:p>
            <a:r>
              <a:rPr lang="en-US" dirty="0"/>
              <a:t>Java uses the following syntax to define an interface</a:t>
            </a:r>
          </a:p>
          <a:p>
            <a:endParaRPr lang="en-US" dirty="0"/>
          </a:p>
          <a:p>
            <a:endParaRPr lang="en-US" dirty="0"/>
          </a:p>
          <a:p>
            <a:endParaRPr lang="en-US" dirty="0"/>
          </a:p>
          <a:p>
            <a:endParaRPr lang="en-US" dirty="0"/>
          </a:p>
          <a:p>
            <a:r>
              <a:rPr lang="en-US" dirty="0"/>
              <a:t>Example</a:t>
            </a:r>
          </a:p>
          <a:p>
            <a:endParaRPr lang="en-US" dirty="0"/>
          </a:p>
        </p:txBody>
      </p:sp>
      <p:sp>
        <p:nvSpPr>
          <p:cNvPr id="3" name="Title 2"/>
          <p:cNvSpPr>
            <a:spLocks noGrp="1"/>
          </p:cNvSpPr>
          <p:nvPr>
            <p:ph type="ctrTitle"/>
          </p:nvPr>
        </p:nvSpPr>
        <p:spPr/>
        <p:txBody>
          <a:bodyPr/>
          <a:lstStyle/>
          <a:p>
            <a:r>
              <a:rPr lang="en-US" dirty="0"/>
              <a:t>Interface Definition</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33</a:t>
            </a:fld>
            <a:endParaRPr lang="en-US"/>
          </a:p>
        </p:txBody>
      </p:sp>
      <p:sp>
        <p:nvSpPr>
          <p:cNvPr id="5" name="Rectangle 4"/>
          <p:cNvSpPr>
            <a:spLocks noChangeArrowheads="1"/>
          </p:cNvSpPr>
          <p:nvPr/>
        </p:nvSpPr>
        <p:spPr bwMode="auto">
          <a:xfrm>
            <a:off x="884129" y="1760620"/>
            <a:ext cx="729954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tx2"/>
              </a:buClr>
              <a:buSzPct val="75000"/>
              <a:buFont typeface="Monotype Sorts"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nSpc>
                <a:spcPct val="90000"/>
              </a:lnSpc>
              <a:buFont typeface="Monotype Sorts" charset="2"/>
              <a:buNone/>
            </a:pPr>
            <a:r>
              <a:rPr lang="en-US" altLang="en-US" sz="2400" dirty="0">
                <a:solidFill>
                  <a:schemeClr val="accent5"/>
                </a:solidFill>
                <a:latin typeface="Cambria Math" panose="02040503050406030204" pitchFamily="18" charset="0"/>
                <a:ea typeface="Cambria Math" panose="02040503050406030204" pitchFamily="18" charset="0"/>
              </a:rPr>
              <a:t>public</a:t>
            </a:r>
            <a:r>
              <a:rPr lang="en-US" altLang="en-US" sz="2400" dirty="0">
                <a:latin typeface="Cambria Math" panose="02040503050406030204" pitchFamily="18" charset="0"/>
                <a:ea typeface="Cambria Math" panose="02040503050406030204" pitchFamily="18" charset="0"/>
              </a:rPr>
              <a:t> </a:t>
            </a:r>
            <a:r>
              <a:rPr lang="en-US" altLang="en-US" sz="2400" dirty="0">
                <a:solidFill>
                  <a:schemeClr val="accent5"/>
                </a:solidFill>
                <a:latin typeface="Cambria Math" panose="02040503050406030204" pitchFamily="18" charset="0"/>
                <a:ea typeface="Cambria Math" panose="02040503050406030204" pitchFamily="18" charset="0"/>
              </a:rPr>
              <a:t>interface</a:t>
            </a:r>
            <a:r>
              <a:rPr lang="en-US" altLang="en-US" sz="2400" dirty="0">
                <a:latin typeface="Cambria Math" panose="02040503050406030204" pitchFamily="18" charset="0"/>
                <a:ea typeface="Cambria Math" panose="02040503050406030204" pitchFamily="18" charset="0"/>
              </a:rPr>
              <a:t> </a:t>
            </a:r>
            <a:r>
              <a:rPr lang="en-US" altLang="en-US" sz="2400" dirty="0" err="1">
                <a:latin typeface="Cambria Math" panose="02040503050406030204" pitchFamily="18" charset="0"/>
                <a:ea typeface="Cambria Math" panose="02040503050406030204" pitchFamily="18" charset="0"/>
              </a:rPr>
              <a:t>InterfaceName</a:t>
            </a:r>
            <a:r>
              <a:rPr lang="en-US" altLang="en-US" sz="2400" dirty="0">
                <a:latin typeface="Cambria Math" panose="02040503050406030204" pitchFamily="18" charset="0"/>
                <a:ea typeface="Cambria Math" panose="02040503050406030204" pitchFamily="18" charset="0"/>
              </a:rPr>
              <a:t> { </a:t>
            </a:r>
          </a:p>
          <a:p>
            <a:pPr>
              <a:lnSpc>
                <a:spcPct val="90000"/>
              </a:lnSpc>
              <a:spcBef>
                <a:spcPct val="0"/>
              </a:spcBef>
              <a:buFont typeface="Monotype Sorts" charset="2"/>
              <a:buNone/>
            </a:pPr>
            <a:r>
              <a:rPr lang="en-US" altLang="en-US" sz="2400" dirty="0">
                <a:latin typeface="Cambria Math" panose="02040503050406030204" pitchFamily="18" charset="0"/>
                <a:ea typeface="Cambria Math" panose="02040503050406030204" pitchFamily="18" charset="0"/>
              </a:rPr>
              <a:t>  //constant declarations;</a:t>
            </a:r>
          </a:p>
          <a:p>
            <a:pPr>
              <a:lnSpc>
                <a:spcPct val="90000"/>
              </a:lnSpc>
              <a:spcBef>
                <a:spcPct val="0"/>
              </a:spcBef>
              <a:buFont typeface="Monotype Sorts" charset="2"/>
              <a:buNone/>
            </a:pPr>
            <a:r>
              <a:rPr lang="en-US" altLang="en-US" sz="2400" dirty="0">
                <a:latin typeface="Cambria Math" panose="02040503050406030204" pitchFamily="18" charset="0"/>
                <a:ea typeface="Cambria Math" panose="02040503050406030204" pitchFamily="18" charset="0"/>
              </a:rPr>
              <a:t>  //abstract method headers;</a:t>
            </a:r>
          </a:p>
          <a:p>
            <a:pPr>
              <a:lnSpc>
                <a:spcPct val="90000"/>
              </a:lnSpc>
              <a:spcBef>
                <a:spcPct val="0"/>
              </a:spcBef>
              <a:buFont typeface="Monotype Sorts" charset="2"/>
              <a:buNone/>
            </a:pPr>
            <a:r>
              <a:rPr lang="en-US" altLang="en-US" sz="2400" dirty="0">
                <a:latin typeface="Cambria Math" panose="02040503050406030204" pitchFamily="18" charset="0"/>
                <a:ea typeface="Cambria Math" panose="02040503050406030204" pitchFamily="18" charset="0"/>
              </a:rPr>
              <a:t>}</a:t>
            </a:r>
            <a:endParaRPr lang="en-US" altLang="en-US" sz="2800" dirty="0">
              <a:latin typeface="Cambria Math" panose="02040503050406030204" pitchFamily="18" charset="0"/>
              <a:ea typeface="Cambria Math" panose="02040503050406030204" pitchFamily="18" charset="0"/>
            </a:endParaRPr>
          </a:p>
        </p:txBody>
      </p:sp>
      <p:sp>
        <p:nvSpPr>
          <p:cNvPr id="6" name="Rectangle 6"/>
          <p:cNvSpPr>
            <a:spLocks noChangeArrowheads="1"/>
          </p:cNvSpPr>
          <p:nvPr/>
        </p:nvSpPr>
        <p:spPr bwMode="auto">
          <a:xfrm>
            <a:off x="884129" y="4232504"/>
            <a:ext cx="6212910" cy="194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tx2"/>
              </a:buClr>
              <a:buSzPct val="75000"/>
              <a:buFont typeface="Monotype Sorts"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buNone/>
            </a:pPr>
            <a:r>
              <a:rPr lang="en-US" altLang="en-US" sz="2000" dirty="0">
                <a:solidFill>
                  <a:schemeClr val="accent5"/>
                </a:solidFill>
                <a:latin typeface="Cambria Math" panose="02040503050406030204" pitchFamily="18" charset="0"/>
                <a:ea typeface="Cambria Math" panose="02040503050406030204" pitchFamily="18" charset="0"/>
              </a:rPr>
              <a:t>public interface </a:t>
            </a:r>
            <a:r>
              <a:rPr lang="en-US" altLang="en-US" sz="2000" dirty="0">
                <a:latin typeface="Cambria Math" panose="02040503050406030204" pitchFamily="18" charset="0"/>
                <a:ea typeface="Cambria Math" panose="02040503050406030204" pitchFamily="18" charset="0"/>
              </a:rPr>
              <a:t>Edible {</a:t>
            </a:r>
          </a:p>
          <a:p>
            <a:pPr>
              <a:buNone/>
            </a:pPr>
            <a:r>
              <a:rPr lang="en-US" altLang="en-US" sz="2000" dirty="0">
                <a:latin typeface="Cambria Math" panose="02040503050406030204" pitchFamily="18" charset="0"/>
                <a:ea typeface="Cambria Math" panose="02040503050406030204" pitchFamily="18" charset="0"/>
              </a:rPr>
              <a:t>  /** Describe how to eat */</a:t>
            </a:r>
          </a:p>
          <a:p>
            <a:pPr>
              <a:buNone/>
            </a:pPr>
            <a:r>
              <a:rPr lang="en-US" altLang="en-US" sz="2000" dirty="0">
                <a:latin typeface="Cambria Math" panose="02040503050406030204" pitchFamily="18" charset="0"/>
                <a:ea typeface="Cambria Math" panose="02040503050406030204" pitchFamily="18" charset="0"/>
              </a:rPr>
              <a:t>  public abstract String </a:t>
            </a:r>
            <a:r>
              <a:rPr lang="en-US" altLang="en-US" sz="2000" dirty="0" err="1">
                <a:latin typeface="Cambria Math" panose="02040503050406030204" pitchFamily="18" charset="0"/>
                <a:ea typeface="Cambria Math" panose="02040503050406030204" pitchFamily="18" charset="0"/>
              </a:rPr>
              <a:t>howToEat</a:t>
            </a:r>
            <a:r>
              <a:rPr lang="en-US" altLang="en-US" sz="2000" dirty="0">
                <a:latin typeface="Cambria Math" panose="02040503050406030204" pitchFamily="18" charset="0"/>
                <a:ea typeface="Cambria Math" panose="02040503050406030204" pitchFamily="18" charset="0"/>
              </a:rPr>
              <a:t>();</a:t>
            </a:r>
          </a:p>
          <a:p>
            <a:pPr>
              <a:buNone/>
            </a:pPr>
            <a:r>
              <a:rPr lang="en-US" altLang="en-US" sz="2000" dirty="0">
                <a:latin typeface="Cambria Math" panose="02040503050406030204" pitchFamily="18" charset="0"/>
                <a:ea typeface="Cambria Math" panose="02040503050406030204" pitchFamily="18" charset="0"/>
              </a:rPr>
              <a:t>}</a:t>
            </a:r>
          </a:p>
        </p:txBody>
      </p:sp>
    </p:spTree>
    <p:extLst>
      <p:ext uri="{BB962C8B-B14F-4D97-AF65-F5344CB8AC3E}">
        <p14:creationId xmlns:p14="http://schemas.microsoft.com/office/powerpoint/2010/main" val="3019630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ormAutofit fontScale="92500" lnSpcReduction="10000"/>
          </a:bodyPr>
          <a:lstStyle/>
          <a:p>
            <a:r>
              <a:rPr lang="en-US" dirty="0"/>
              <a:t>A class-like construct </a:t>
            </a:r>
          </a:p>
          <a:p>
            <a:pPr lvl="1"/>
            <a:r>
              <a:rPr lang="en-US" sz="2800" dirty="0"/>
              <a:t>Contains only </a:t>
            </a:r>
            <a:r>
              <a:rPr lang="en-US" sz="2800" dirty="0">
                <a:solidFill>
                  <a:srgbClr val="FF0000"/>
                </a:solidFill>
              </a:rPr>
              <a:t>constants</a:t>
            </a:r>
            <a:r>
              <a:rPr lang="en-US" sz="2800" dirty="0"/>
              <a:t> and </a:t>
            </a:r>
            <a:r>
              <a:rPr lang="en-US" sz="2800" dirty="0">
                <a:solidFill>
                  <a:srgbClr val="FF0000"/>
                </a:solidFill>
              </a:rPr>
              <a:t>abstract</a:t>
            </a:r>
            <a:r>
              <a:rPr lang="en-US" sz="2800" dirty="0"/>
              <a:t> </a:t>
            </a:r>
            <a:r>
              <a:rPr lang="en-US" sz="2800" dirty="0">
                <a:solidFill>
                  <a:srgbClr val="FF0000"/>
                </a:solidFill>
              </a:rPr>
              <a:t>methods</a:t>
            </a:r>
            <a:r>
              <a:rPr lang="en-US" sz="2800" dirty="0"/>
              <a:t>.</a:t>
            </a:r>
          </a:p>
          <a:p>
            <a:pPr lvl="1"/>
            <a:r>
              <a:rPr lang="en-US" sz="2800" dirty="0">
                <a:solidFill>
                  <a:srgbClr val="FF0000"/>
                </a:solidFill>
              </a:rPr>
              <a:t>No constructors</a:t>
            </a:r>
            <a:r>
              <a:rPr lang="en-US" sz="2800" dirty="0"/>
              <a:t>.</a:t>
            </a:r>
          </a:p>
          <a:p>
            <a:pPr lvl="1"/>
            <a:r>
              <a:rPr lang="en-US" sz="2800" dirty="0">
                <a:solidFill>
                  <a:srgbClr val="FF0000"/>
                </a:solidFill>
              </a:rPr>
              <a:t>No instance variables</a:t>
            </a:r>
            <a:r>
              <a:rPr lang="en-US" sz="2800" dirty="0"/>
              <a:t>.</a:t>
            </a:r>
          </a:p>
          <a:p>
            <a:pPr lvl="1"/>
            <a:endParaRPr lang="en-US" sz="2800" dirty="0"/>
          </a:p>
          <a:p>
            <a:r>
              <a:rPr lang="en-US" dirty="0"/>
              <a:t>Its intent is to specify </a:t>
            </a:r>
            <a:r>
              <a:rPr lang="en-US" dirty="0">
                <a:solidFill>
                  <a:srgbClr val="FF0000"/>
                </a:solidFill>
              </a:rPr>
              <a:t>common behavior </a:t>
            </a:r>
            <a:r>
              <a:rPr lang="en-US" dirty="0"/>
              <a:t>for objects of </a:t>
            </a:r>
            <a:r>
              <a:rPr lang="en-US" dirty="0">
                <a:solidFill>
                  <a:srgbClr val="FF0000"/>
                </a:solidFill>
              </a:rPr>
              <a:t>related</a:t>
            </a:r>
            <a:r>
              <a:rPr lang="en-US" dirty="0"/>
              <a:t> classes or </a:t>
            </a:r>
            <a:r>
              <a:rPr lang="en-US" dirty="0">
                <a:solidFill>
                  <a:srgbClr val="FF0000"/>
                </a:solidFill>
              </a:rPr>
              <a:t>unrelated</a:t>
            </a:r>
            <a:r>
              <a:rPr lang="en-US" dirty="0"/>
              <a:t> classes.</a:t>
            </a:r>
          </a:p>
          <a:p>
            <a:endParaRPr lang="en-US" sz="3200" dirty="0"/>
          </a:p>
          <a:p>
            <a:r>
              <a:rPr lang="en-US" dirty="0"/>
              <a:t>Interface names are often adjectives.</a:t>
            </a:r>
          </a:p>
          <a:p>
            <a:pPr lvl="1"/>
            <a:r>
              <a:rPr lang="en-US" sz="2800" dirty="0"/>
              <a:t>Comparable, runnable</a:t>
            </a:r>
          </a:p>
          <a:p>
            <a:pPr lvl="1"/>
            <a:endParaRPr lang="en-US" sz="2800" dirty="0"/>
          </a:p>
          <a:p>
            <a:r>
              <a:rPr lang="en-US" sz="2600" dirty="0"/>
              <a:t>The relationship between the class and the interface is known as interface inheritance.</a:t>
            </a:r>
          </a:p>
        </p:txBody>
      </p:sp>
      <p:sp>
        <p:nvSpPr>
          <p:cNvPr id="3" name="Title 2"/>
          <p:cNvSpPr>
            <a:spLocks noGrp="1"/>
          </p:cNvSpPr>
          <p:nvPr>
            <p:ph type="ctrTitle"/>
          </p:nvPr>
        </p:nvSpPr>
        <p:spPr/>
        <p:txBody>
          <a:bodyPr/>
          <a:lstStyle/>
          <a:p>
            <a:r>
              <a:rPr lang="en-US" dirty="0"/>
              <a:t>What is an interface?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34</a:t>
            </a:fld>
            <a:endParaRPr lang="en-US"/>
          </a:p>
        </p:txBody>
      </p:sp>
    </p:spTree>
    <p:extLst>
      <p:ext uri="{BB962C8B-B14F-4D97-AF65-F5344CB8AC3E}">
        <p14:creationId xmlns:p14="http://schemas.microsoft.com/office/powerpoint/2010/main" val="809367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Like a regular class </a:t>
            </a:r>
          </a:p>
          <a:p>
            <a:pPr lvl="1"/>
            <a:r>
              <a:rPr lang="en-US" dirty="0"/>
              <a:t>Each interface is compiled into a separate bytecode file.</a:t>
            </a:r>
          </a:p>
          <a:p>
            <a:pPr lvl="1"/>
            <a:endParaRPr lang="en-US" dirty="0"/>
          </a:p>
          <a:p>
            <a:r>
              <a:rPr lang="en-US" dirty="0"/>
              <a:t>Like an abstract class</a:t>
            </a:r>
          </a:p>
          <a:p>
            <a:pPr lvl="1"/>
            <a:r>
              <a:rPr lang="en-US" dirty="0"/>
              <a:t>You </a:t>
            </a:r>
            <a:r>
              <a:rPr lang="en-US" dirty="0">
                <a:solidFill>
                  <a:srgbClr val="FF0000"/>
                </a:solidFill>
              </a:rPr>
              <a:t>cannot instantiate an object</a:t>
            </a:r>
            <a:r>
              <a:rPr lang="en-US" dirty="0"/>
              <a:t> from an interface using the new operator.</a:t>
            </a:r>
          </a:p>
          <a:p>
            <a:pPr lvl="1"/>
            <a:r>
              <a:rPr lang="en-US" dirty="0"/>
              <a:t>Declare </a:t>
            </a:r>
            <a:r>
              <a:rPr lang="en-US" dirty="0">
                <a:solidFill>
                  <a:srgbClr val="FF0000"/>
                </a:solidFill>
              </a:rPr>
              <a:t>methods</a:t>
            </a:r>
            <a:r>
              <a:rPr lang="en-US" dirty="0"/>
              <a:t> that a </a:t>
            </a:r>
            <a:r>
              <a:rPr lang="en-US" dirty="0">
                <a:solidFill>
                  <a:srgbClr val="FF0000"/>
                </a:solidFill>
              </a:rPr>
              <a:t>child</a:t>
            </a:r>
            <a:r>
              <a:rPr lang="en-US" dirty="0"/>
              <a:t> class must </a:t>
            </a:r>
            <a:r>
              <a:rPr lang="en-US" dirty="0">
                <a:solidFill>
                  <a:srgbClr val="FF0000"/>
                </a:solidFill>
              </a:rPr>
              <a:t>override</a:t>
            </a:r>
            <a:r>
              <a:rPr lang="en-US" dirty="0"/>
              <a:t>.</a:t>
            </a:r>
          </a:p>
          <a:p>
            <a:pPr lvl="1"/>
            <a:endParaRPr lang="en-US" dirty="0"/>
          </a:p>
          <a:p>
            <a:r>
              <a:rPr lang="en-US" dirty="0"/>
              <a:t>Can be used as a data type for a reference variable</a:t>
            </a:r>
          </a:p>
          <a:p>
            <a:pPr lvl="1"/>
            <a:r>
              <a:rPr lang="en-US" dirty="0"/>
              <a:t>A reference variable of an interface type can reference any instance of the class that implements the interface.</a:t>
            </a:r>
          </a:p>
          <a:p>
            <a:endParaRPr lang="en-US" dirty="0"/>
          </a:p>
        </p:txBody>
      </p:sp>
      <p:sp>
        <p:nvSpPr>
          <p:cNvPr id="3" name="Title 2"/>
          <p:cNvSpPr>
            <a:spLocks noGrp="1"/>
          </p:cNvSpPr>
          <p:nvPr>
            <p:ph type="ctrTitle"/>
          </p:nvPr>
        </p:nvSpPr>
        <p:spPr/>
        <p:txBody>
          <a:bodyPr/>
          <a:lstStyle/>
          <a:p>
            <a:r>
              <a:rPr lang="en-US" dirty="0"/>
              <a:t>Similarity between Interfaces and Classes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35</a:t>
            </a:fld>
            <a:endParaRPr lang="en-US"/>
          </a:p>
        </p:txBody>
      </p:sp>
    </p:spTree>
    <p:extLst>
      <p:ext uri="{BB962C8B-B14F-4D97-AF65-F5344CB8AC3E}">
        <p14:creationId xmlns:p14="http://schemas.microsoft.com/office/powerpoint/2010/main" val="3151400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Interfaces: Example(1)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36</a:t>
            </a:fld>
            <a:endParaRPr lang="en-US"/>
          </a:p>
        </p:txBody>
      </p:sp>
      <p:pic>
        <p:nvPicPr>
          <p:cNvPr id="2" name="Picture 1"/>
          <p:cNvPicPr>
            <a:picLocks noChangeAspect="1"/>
          </p:cNvPicPr>
          <p:nvPr/>
        </p:nvPicPr>
        <p:blipFill>
          <a:blip r:embed="rId3"/>
          <a:stretch>
            <a:fillRect/>
          </a:stretch>
        </p:blipFill>
        <p:spPr>
          <a:xfrm>
            <a:off x="314469" y="1030484"/>
            <a:ext cx="4486275" cy="1638300"/>
          </a:xfrm>
          <a:prstGeom prst="rect">
            <a:avLst/>
          </a:prstGeom>
        </p:spPr>
      </p:pic>
      <p:pic>
        <p:nvPicPr>
          <p:cNvPr id="6" name="Picture 5"/>
          <p:cNvPicPr>
            <a:picLocks noChangeAspect="1"/>
          </p:cNvPicPr>
          <p:nvPr/>
        </p:nvPicPr>
        <p:blipFill>
          <a:blip r:embed="rId4"/>
          <a:stretch>
            <a:fillRect/>
          </a:stretch>
        </p:blipFill>
        <p:spPr>
          <a:xfrm>
            <a:off x="4714731" y="2231761"/>
            <a:ext cx="4114800" cy="4122900"/>
          </a:xfrm>
          <a:prstGeom prst="rect">
            <a:avLst/>
          </a:prstGeom>
        </p:spPr>
      </p:pic>
      <p:pic>
        <p:nvPicPr>
          <p:cNvPr id="7" name="Picture 6"/>
          <p:cNvPicPr>
            <a:picLocks noChangeAspect="1"/>
          </p:cNvPicPr>
          <p:nvPr/>
        </p:nvPicPr>
        <p:blipFill>
          <a:blip r:embed="rId5"/>
          <a:stretch>
            <a:fillRect/>
          </a:stretch>
        </p:blipFill>
        <p:spPr>
          <a:xfrm>
            <a:off x="314469" y="2911508"/>
            <a:ext cx="4114800" cy="3443153"/>
          </a:xfrm>
          <a:prstGeom prst="rect">
            <a:avLst/>
          </a:prstGeom>
        </p:spPr>
      </p:pic>
      <p:cxnSp>
        <p:nvCxnSpPr>
          <p:cNvPr id="8" name="Straight Connector 7"/>
          <p:cNvCxnSpPr/>
          <p:nvPr/>
        </p:nvCxnSpPr>
        <p:spPr>
          <a:xfrm flipH="1" flipV="1">
            <a:off x="-1798115" y="2074277"/>
            <a:ext cx="36821" cy="1841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19160151">
            <a:off x="7371648" y="1404934"/>
            <a:ext cx="1544012" cy="307777"/>
          </a:xfrm>
          <a:prstGeom prst="rect">
            <a:avLst/>
          </a:prstGeom>
          <a:solidFill>
            <a:schemeClr val="accent6">
              <a:lumMod val="20000"/>
              <a:lumOff val="80000"/>
            </a:schemeClr>
          </a:solidFill>
        </p:spPr>
        <p:txBody>
          <a:bodyPr wrap="none" rtlCol="0">
            <a:spAutoFit/>
          </a:bodyPr>
          <a:lstStyle/>
          <a:p>
            <a:r>
              <a:rPr lang="en-US" sz="1400" dirty="0">
                <a:solidFill>
                  <a:srgbClr val="C00000"/>
                </a:solidFill>
              </a:rPr>
              <a:t>OUT OF THE BOOK</a:t>
            </a:r>
          </a:p>
        </p:txBody>
      </p:sp>
    </p:spTree>
    <p:extLst>
      <p:ext uri="{BB962C8B-B14F-4D97-AF65-F5344CB8AC3E}">
        <p14:creationId xmlns:p14="http://schemas.microsoft.com/office/powerpoint/2010/main" val="3451262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Interfaces: Example(2)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37</a:t>
            </a:fld>
            <a:endParaRPr lang="en-US"/>
          </a:p>
        </p:txBody>
      </p:sp>
      <p:grpSp>
        <p:nvGrpSpPr>
          <p:cNvPr id="14" name="Group 13"/>
          <p:cNvGrpSpPr/>
          <p:nvPr/>
        </p:nvGrpSpPr>
        <p:grpSpPr>
          <a:xfrm>
            <a:off x="3219190" y="1056335"/>
            <a:ext cx="5471786" cy="2642413"/>
            <a:chOff x="3469710" y="884209"/>
            <a:chExt cx="5471786" cy="2642413"/>
          </a:xfrm>
        </p:grpSpPr>
        <p:pic>
          <p:nvPicPr>
            <p:cNvPr id="10" name="Picture 13"/>
            <p:cNvPicPr>
              <a:picLocks noChangeAspect="1" noChangeArrowheads="1"/>
            </p:cNvPicPr>
            <p:nvPr/>
          </p:nvPicPr>
          <p:blipFill rotWithShape="1">
            <a:blip r:embed="rId3">
              <a:extLst>
                <a:ext uri="{28A0092B-C50C-407E-A947-70E740481C1C}">
                  <a14:useLocalDpi xmlns:a14="http://schemas.microsoft.com/office/drawing/2010/main" val="0"/>
                </a:ext>
              </a:extLst>
            </a:blip>
            <a:srcRect l="11542"/>
            <a:stretch/>
          </p:blipFill>
          <p:spPr bwMode="auto">
            <a:xfrm>
              <a:off x="3469710" y="884209"/>
              <a:ext cx="5471786" cy="2642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
          <p:nvSpPr>
            <p:cNvPr id="13" name="Rectangle 12"/>
            <p:cNvSpPr/>
            <p:nvPr/>
          </p:nvSpPr>
          <p:spPr>
            <a:xfrm>
              <a:off x="3469710" y="1094589"/>
              <a:ext cx="1220871" cy="997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294418" y="1056335"/>
            <a:ext cx="4145643" cy="1200329"/>
          </a:xfrm>
          <a:prstGeom prst="rect">
            <a:avLst/>
          </a:prstGeom>
          <a:noFill/>
          <a:ln>
            <a:solidFill>
              <a:schemeClr val="accent1"/>
            </a:solidFill>
          </a:ln>
        </p:spPr>
        <p:txBody>
          <a:bodyPr wrap="square" rtlCol="0">
            <a:spAutoFit/>
          </a:bodyPr>
          <a:lstStyle/>
          <a:p>
            <a:r>
              <a:rPr lang="en-US" b="1" dirty="0">
                <a:solidFill>
                  <a:schemeClr val="accent5"/>
                </a:solidFill>
                <a:latin typeface="Garamond" panose="02020404030301010803" pitchFamily="18" charset="0"/>
                <a:cs typeface="Courier New" panose="02070309020205020404" pitchFamily="49" charset="0"/>
              </a:rPr>
              <a:t>public</a:t>
            </a:r>
            <a:r>
              <a:rPr lang="en-US" b="1" dirty="0">
                <a:latin typeface="Garamond" panose="02020404030301010803" pitchFamily="18" charset="0"/>
                <a:cs typeface="Courier New" panose="02070309020205020404" pitchFamily="49" charset="0"/>
              </a:rPr>
              <a:t> </a:t>
            </a:r>
            <a:r>
              <a:rPr lang="en-US" b="1" dirty="0">
                <a:solidFill>
                  <a:schemeClr val="accent5"/>
                </a:solidFill>
                <a:latin typeface="Garamond" panose="02020404030301010803" pitchFamily="18" charset="0"/>
                <a:cs typeface="Courier New" panose="02070309020205020404" pitchFamily="49" charset="0"/>
              </a:rPr>
              <a:t>interface</a:t>
            </a:r>
            <a:r>
              <a:rPr lang="en-US" b="1" dirty="0">
                <a:latin typeface="Garamond" panose="02020404030301010803" pitchFamily="18" charset="0"/>
                <a:cs typeface="Courier New" panose="02070309020205020404" pitchFamily="49" charset="0"/>
              </a:rPr>
              <a:t> Edible {</a:t>
            </a:r>
          </a:p>
          <a:p>
            <a:r>
              <a:rPr lang="en-US" b="1" dirty="0">
                <a:latin typeface="Garamond" panose="02020404030301010803" pitchFamily="18" charset="0"/>
                <a:cs typeface="Courier New" panose="02070309020205020404" pitchFamily="49" charset="0"/>
              </a:rPr>
              <a:t>       //Describe how to eat</a:t>
            </a:r>
          </a:p>
          <a:p>
            <a:r>
              <a:rPr lang="en-US" b="1" dirty="0">
                <a:solidFill>
                  <a:schemeClr val="accent5"/>
                </a:solidFill>
                <a:latin typeface="Garamond" panose="02020404030301010803" pitchFamily="18" charset="0"/>
                <a:cs typeface="Courier New" panose="02070309020205020404" pitchFamily="49" charset="0"/>
              </a:rPr>
              <a:t>	public</a:t>
            </a:r>
            <a:r>
              <a:rPr lang="en-US" b="1" dirty="0">
                <a:latin typeface="Garamond" panose="02020404030301010803" pitchFamily="18" charset="0"/>
                <a:cs typeface="Courier New" panose="02070309020205020404" pitchFamily="49" charset="0"/>
              </a:rPr>
              <a:t> </a:t>
            </a:r>
            <a:r>
              <a:rPr lang="en-US" b="1" dirty="0">
                <a:solidFill>
                  <a:schemeClr val="accent5"/>
                </a:solidFill>
                <a:latin typeface="Garamond" panose="02020404030301010803" pitchFamily="18" charset="0"/>
                <a:cs typeface="Courier New" panose="02070309020205020404" pitchFamily="49" charset="0"/>
              </a:rPr>
              <a:t>abstract</a:t>
            </a:r>
            <a:r>
              <a:rPr lang="en-US" b="1" dirty="0">
                <a:latin typeface="Garamond" panose="02020404030301010803" pitchFamily="18" charset="0"/>
                <a:cs typeface="Courier New" panose="02070309020205020404" pitchFamily="49" charset="0"/>
              </a:rPr>
              <a:t> String </a:t>
            </a:r>
            <a:r>
              <a:rPr lang="en-US" b="1" dirty="0" err="1">
                <a:latin typeface="Garamond" panose="02020404030301010803" pitchFamily="18" charset="0"/>
                <a:cs typeface="Courier New" panose="02070309020205020404" pitchFamily="49" charset="0"/>
              </a:rPr>
              <a:t>howToEat</a:t>
            </a:r>
            <a:r>
              <a:rPr lang="en-US" b="1" dirty="0">
                <a:latin typeface="Garamond" panose="02020404030301010803" pitchFamily="18" charset="0"/>
                <a:cs typeface="Courier New" panose="02070309020205020404" pitchFamily="49" charset="0"/>
              </a:rPr>
              <a:t>();</a:t>
            </a:r>
          </a:p>
          <a:p>
            <a:r>
              <a:rPr lang="en-US" b="1" dirty="0">
                <a:latin typeface="Garamond" panose="02020404030301010803" pitchFamily="18" charset="0"/>
                <a:cs typeface="Courier New" panose="02070309020205020404" pitchFamily="49" charset="0"/>
              </a:rPr>
              <a:t>}</a:t>
            </a:r>
            <a:endParaRPr lang="en-US" dirty="0">
              <a:latin typeface="Garamond" panose="02020404030301010803" pitchFamily="18" charset="0"/>
              <a:cs typeface="Courier New" panose="02070309020205020404" pitchFamily="49" charset="0"/>
            </a:endParaRPr>
          </a:p>
        </p:txBody>
      </p:sp>
      <p:pic>
        <p:nvPicPr>
          <p:cNvPr id="2" name="Picture 1"/>
          <p:cNvPicPr>
            <a:picLocks noChangeAspect="1"/>
          </p:cNvPicPr>
          <p:nvPr/>
        </p:nvPicPr>
        <p:blipFill>
          <a:blip r:embed="rId4"/>
          <a:stretch>
            <a:fillRect/>
          </a:stretch>
        </p:blipFill>
        <p:spPr>
          <a:xfrm>
            <a:off x="4607816" y="3670184"/>
            <a:ext cx="4221715" cy="2790776"/>
          </a:xfrm>
          <a:prstGeom prst="rect">
            <a:avLst/>
          </a:prstGeom>
        </p:spPr>
      </p:pic>
      <p:pic>
        <p:nvPicPr>
          <p:cNvPr id="8" name="Picture 7"/>
          <p:cNvPicPr>
            <a:picLocks noChangeAspect="1"/>
          </p:cNvPicPr>
          <p:nvPr/>
        </p:nvPicPr>
        <p:blipFill>
          <a:blip r:embed="rId5"/>
          <a:stretch>
            <a:fillRect/>
          </a:stretch>
        </p:blipFill>
        <p:spPr>
          <a:xfrm>
            <a:off x="314469" y="4368617"/>
            <a:ext cx="3438525" cy="1295400"/>
          </a:xfrm>
          <a:prstGeom prst="rect">
            <a:avLst/>
          </a:prstGeom>
        </p:spPr>
      </p:pic>
    </p:spTree>
    <p:extLst>
      <p:ext uri="{BB962C8B-B14F-4D97-AF65-F5344CB8AC3E}">
        <p14:creationId xmlns:p14="http://schemas.microsoft.com/office/powerpoint/2010/main" val="3862100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Interfaces: Example(2)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38</a:t>
            </a:fld>
            <a:endParaRPr lang="en-US"/>
          </a:p>
        </p:txBody>
      </p:sp>
      <p:grpSp>
        <p:nvGrpSpPr>
          <p:cNvPr id="14" name="Group 13"/>
          <p:cNvGrpSpPr/>
          <p:nvPr/>
        </p:nvGrpSpPr>
        <p:grpSpPr>
          <a:xfrm>
            <a:off x="3219190" y="1056335"/>
            <a:ext cx="5471786" cy="2642413"/>
            <a:chOff x="3469710" y="884209"/>
            <a:chExt cx="5471786" cy="2642413"/>
          </a:xfrm>
        </p:grpSpPr>
        <p:pic>
          <p:nvPicPr>
            <p:cNvPr id="10" name="Picture 13"/>
            <p:cNvPicPr>
              <a:picLocks noChangeAspect="1" noChangeArrowheads="1"/>
            </p:cNvPicPr>
            <p:nvPr/>
          </p:nvPicPr>
          <p:blipFill rotWithShape="1">
            <a:blip r:embed="rId3">
              <a:extLst>
                <a:ext uri="{28A0092B-C50C-407E-A947-70E740481C1C}">
                  <a14:useLocalDpi xmlns:a14="http://schemas.microsoft.com/office/drawing/2010/main" val="0"/>
                </a:ext>
              </a:extLst>
            </a:blip>
            <a:srcRect l="11542"/>
            <a:stretch/>
          </p:blipFill>
          <p:spPr bwMode="auto">
            <a:xfrm>
              <a:off x="3469710" y="884209"/>
              <a:ext cx="5471786" cy="2642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
          <p:nvSpPr>
            <p:cNvPr id="13" name="Rectangle 12"/>
            <p:cNvSpPr/>
            <p:nvPr/>
          </p:nvSpPr>
          <p:spPr>
            <a:xfrm>
              <a:off x="3469710" y="1094589"/>
              <a:ext cx="1220871" cy="997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294418" y="1056335"/>
            <a:ext cx="4145643" cy="1200329"/>
          </a:xfrm>
          <a:prstGeom prst="rect">
            <a:avLst/>
          </a:prstGeom>
          <a:noFill/>
          <a:ln>
            <a:solidFill>
              <a:schemeClr val="accent1"/>
            </a:solidFill>
          </a:ln>
        </p:spPr>
        <p:txBody>
          <a:bodyPr wrap="square" rtlCol="0">
            <a:spAutoFit/>
          </a:bodyPr>
          <a:lstStyle/>
          <a:p>
            <a:r>
              <a:rPr lang="en-US" b="1" dirty="0">
                <a:solidFill>
                  <a:schemeClr val="accent5"/>
                </a:solidFill>
                <a:latin typeface="Garamond" panose="02020404030301010803" pitchFamily="18" charset="0"/>
                <a:cs typeface="Courier New" panose="02070309020205020404" pitchFamily="49" charset="0"/>
              </a:rPr>
              <a:t>public</a:t>
            </a:r>
            <a:r>
              <a:rPr lang="en-US" b="1" dirty="0">
                <a:latin typeface="Garamond" panose="02020404030301010803" pitchFamily="18" charset="0"/>
                <a:cs typeface="Courier New" panose="02070309020205020404" pitchFamily="49" charset="0"/>
              </a:rPr>
              <a:t> </a:t>
            </a:r>
            <a:r>
              <a:rPr lang="en-US" b="1" dirty="0">
                <a:solidFill>
                  <a:schemeClr val="accent5"/>
                </a:solidFill>
                <a:latin typeface="Garamond" panose="02020404030301010803" pitchFamily="18" charset="0"/>
                <a:cs typeface="Courier New" panose="02070309020205020404" pitchFamily="49" charset="0"/>
              </a:rPr>
              <a:t>interface</a:t>
            </a:r>
            <a:r>
              <a:rPr lang="en-US" b="1" dirty="0">
                <a:latin typeface="Garamond" panose="02020404030301010803" pitchFamily="18" charset="0"/>
                <a:cs typeface="Courier New" panose="02070309020205020404" pitchFamily="49" charset="0"/>
              </a:rPr>
              <a:t> Edible {</a:t>
            </a:r>
          </a:p>
          <a:p>
            <a:r>
              <a:rPr lang="en-US" b="1" dirty="0">
                <a:latin typeface="Garamond" panose="02020404030301010803" pitchFamily="18" charset="0"/>
                <a:cs typeface="Courier New" panose="02070309020205020404" pitchFamily="49" charset="0"/>
              </a:rPr>
              <a:t>       //Describe how to eat</a:t>
            </a:r>
          </a:p>
          <a:p>
            <a:r>
              <a:rPr lang="en-US" b="1" dirty="0">
                <a:solidFill>
                  <a:schemeClr val="accent5"/>
                </a:solidFill>
                <a:latin typeface="Garamond" panose="02020404030301010803" pitchFamily="18" charset="0"/>
                <a:cs typeface="Courier New" panose="02070309020205020404" pitchFamily="49" charset="0"/>
              </a:rPr>
              <a:t>	public</a:t>
            </a:r>
            <a:r>
              <a:rPr lang="en-US" b="1" dirty="0">
                <a:latin typeface="Garamond" panose="02020404030301010803" pitchFamily="18" charset="0"/>
                <a:cs typeface="Courier New" panose="02070309020205020404" pitchFamily="49" charset="0"/>
              </a:rPr>
              <a:t> </a:t>
            </a:r>
            <a:r>
              <a:rPr lang="en-US" b="1" dirty="0">
                <a:solidFill>
                  <a:schemeClr val="accent5"/>
                </a:solidFill>
                <a:latin typeface="Garamond" panose="02020404030301010803" pitchFamily="18" charset="0"/>
                <a:cs typeface="Courier New" panose="02070309020205020404" pitchFamily="49" charset="0"/>
              </a:rPr>
              <a:t>abstract</a:t>
            </a:r>
            <a:r>
              <a:rPr lang="en-US" b="1" dirty="0">
                <a:latin typeface="Garamond" panose="02020404030301010803" pitchFamily="18" charset="0"/>
                <a:cs typeface="Courier New" panose="02070309020205020404" pitchFamily="49" charset="0"/>
              </a:rPr>
              <a:t> String </a:t>
            </a:r>
            <a:r>
              <a:rPr lang="en-US" b="1" dirty="0" err="1">
                <a:latin typeface="Garamond" panose="02020404030301010803" pitchFamily="18" charset="0"/>
                <a:cs typeface="Courier New" panose="02070309020205020404" pitchFamily="49" charset="0"/>
              </a:rPr>
              <a:t>howToEat</a:t>
            </a:r>
            <a:r>
              <a:rPr lang="en-US" b="1" dirty="0">
                <a:latin typeface="Garamond" panose="02020404030301010803" pitchFamily="18" charset="0"/>
                <a:cs typeface="Courier New" panose="02070309020205020404" pitchFamily="49" charset="0"/>
              </a:rPr>
              <a:t>();</a:t>
            </a:r>
          </a:p>
          <a:p>
            <a:r>
              <a:rPr lang="en-US" b="1" dirty="0">
                <a:latin typeface="Garamond" panose="02020404030301010803" pitchFamily="18" charset="0"/>
                <a:cs typeface="Courier New" panose="02070309020205020404" pitchFamily="49" charset="0"/>
              </a:rPr>
              <a:t>}</a:t>
            </a:r>
            <a:endParaRPr lang="en-US" dirty="0">
              <a:latin typeface="Garamond" panose="02020404030301010803" pitchFamily="18" charset="0"/>
              <a:cs typeface="Courier New" panose="02070309020205020404" pitchFamily="49" charset="0"/>
            </a:endParaRPr>
          </a:p>
        </p:txBody>
      </p:sp>
      <p:pic>
        <p:nvPicPr>
          <p:cNvPr id="2" name="Picture 1"/>
          <p:cNvPicPr>
            <a:picLocks noChangeAspect="1"/>
          </p:cNvPicPr>
          <p:nvPr/>
        </p:nvPicPr>
        <p:blipFill rotWithShape="1">
          <a:blip r:embed="rId4"/>
          <a:srcRect r="21903"/>
          <a:stretch/>
        </p:blipFill>
        <p:spPr>
          <a:xfrm>
            <a:off x="5121827" y="3331923"/>
            <a:ext cx="3985364" cy="3129037"/>
          </a:xfrm>
          <a:prstGeom prst="rect">
            <a:avLst/>
          </a:prstGeom>
        </p:spPr>
      </p:pic>
      <p:pic>
        <p:nvPicPr>
          <p:cNvPr id="5" name="Picture 4"/>
          <p:cNvPicPr>
            <a:picLocks noChangeAspect="1"/>
          </p:cNvPicPr>
          <p:nvPr/>
        </p:nvPicPr>
        <p:blipFill>
          <a:blip r:embed="rId5"/>
          <a:stretch>
            <a:fillRect/>
          </a:stretch>
        </p:blipFill>
        <p:spPr>
          <a:xfrm>
            <a:off x="294418" y="3967322"/>
            <a:ext cx="4665889" cy="2111570"/>
          </a:xfrm>
          <a:prstGeom prst="rect">
            <a:avLst/>
          </a:prstGeom>
        </p:spPr>
      </p:pic>
    </p:spTree>
    <p:extLst>
      <p:ext uri="{BB962C8B-B14F-4D97-AF65-F5344CB8AC3E}">
        <p14:creationId xmlns:p14="http://schemas.microsoft.com/office/powerpoint/2010/main" val="1496706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Modifiers in Interfaces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39</a:t>
            </a:fld>
            <a:endParaRPr lang="en-US"/>
          </a:p>
        </p:txBody>
      </p:sp>
      <p:sp>
        <p:nvSpPr>
          <p:cNvPr id="6" name="Rounded Rectangle 5"/>
          <p:cNvSpPr/>
          <p:nvPr/>
        </p:nvSpPr>
        <p:spPr>
          <a:xfrm>
            <a:off x="602568" y="1238577"/>
            <a:ext cx="2454141" cy="640080"/>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Math" panose="02040503050406030204" pitchFamily="18" charset="0"/>
                <a:ea typeface="Cambria Math" panose="02040503050406030204" pitchFamily="18" charset="0"/>
              </a:rPr>
              <a:t>Data Fields</a:t>
            </a:r>
          </a:p>
        </p:txBody>
      </p:sp>
      <p:sp>
        <p:nvSpPr>
          <p:cNvPr id="7" name="Rounded Rectangle 6"/>
          <p:cNvSpPr/>
          <p:nvPr/>
        </p:nvSpPr>
        <p:spPr>
          <a:xfrm>
            <a:off x="4796664" y="1375737"/>
            <a:ext cx="2048273" cy="358659"/>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public final static</a:t>
            </a:r>
          </a:p>
        </p:txBody>
      </p:sp>
      <p:sp>
        <p:nvSpPr>
          <p:cNvPr id="8" name="Right Arrow 7"/>
          <p:cNvSpPr/>
          <p:nvPr/>
        </p:nvSpPr>
        <p:spPr>
          <a:xfrm>
            <a:off x="3145721" y="1149915"/>
            <a:ext cx="1561930" cy="810301"/>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Math" panose="02040503050406030204" pitchFamily="18" charset="0"/>
                <a:ea typeface="Cambria Math" panose="02040503050406030204" pitchFamily="18" charset="0"/>
              </a:rPr>
              <a:t>always</a:t>
            </a:r>
          </a:p>
        </p:txBody>
      </p:sp>
      <p:sp>
        <p:nvSpPr>
          <p:cNvPr id="9" name="Rounded Rectangle 8"/>
          <p:cNvSpPr/>
          <p:nvPr/>
        </p:nvSpPr>
        <p:spPr>
          <a:xfrm>
            <a:off x="602568" y="2097958"/>
            <a:ext cx="2454141" cy="640080"/>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Math" panose="02040503050406030204" pitchFamily="18" charset="0"/>
                <a:ea typeface="Cambria Math" panose="02040503050406030204" pitchFamily="18" charset="0"/>
              </a:rPr>
              <a:t>Methods</a:t>
            </a:r>
          </a:p>
        </p:txBody>
      </p:sp>
      <p:sp>
        <p:nvSpPr>
          <p:cNvPr id="10" name="Rounded Rectangle 9"/>
          <p:cNvSpPr/>
          <p:nvPr/>
        </p:nvSpPr>
        <p:spPr>
          <a:xfrm>
            <a:off x="4796664" y="2235118"/>
            <a:ext cx="2048273" cy="358659"/>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public abstract</a:t>
            </a:r>
          </a:p>
        </p:txBody>
      </p:sp>
      <p:sp>
        <p:nvSpPr>
          <p:cNvPr id="12" name="Teardrop 11"/>
          <p:cNvSpPr/>
          <p:nvPr/>
        </p:nvSpPr>
        <p:spPr>
          <a:xfrm>
            <a:off x="6938596" y="1289838"/>
            <a:ext cx="2037730" cy="1347955"/>
          </a:xfrm>
          <a:prstGeom prst="teardrop">
            <a:avLst>
              <a:gd name="adj" fmla="val 544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latin typeface="Garamond" panose="02020404030301010803" pitchFamily="18" charset="0"/>
              </a:rPr>
              <a:t>Can be omitted</a:t>
            </a:r>
          </a:p>
        </p:txBody>
      </p:sp>
      <p:sp>
        <p:nvSpPr>
          <p:cNvPr id="13" name="Rounded Rectangle 12"/>
          <p:cNvSpPr/>
          <p:nvPr/>
        </p:nvSpPr>
        <p:spPr>
          <a:xfrm>
            <a:off x="314469" y="5585886"/>
            <a:ext cx="1916483" cy="458973"/>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Math" panose="02040503050406030204" pitchFamily="18" charset="0"/>
                <a:ea typeface="Cambria Math" panose="02040503050406030204" pitchFamily="18" charset="0"/>
              </a:rPr>
              <a:t>Constants</a:t>
            </a:r>
          </a:p>
        </p:txBody>
      </p:sp>
      <p:sp>
        <p:nvSpPr>
          <p:cNvPr id="14" name="Rounded Rectangle 13"/>
          <p:cNvSpPr/>
          <p:nvPr/>
        </p:nvSpPr>
        <p:spPr>
          <a:xfrm>
            <a:off x="4624165" y="5562565"/>
            <a:ext cx="4306893" cy="415922"/>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ambria Math" panose="02040503050406030204" pitchFamily="18" charset="0"/>
                <a:ea typeface="Cambria Math" panose="02040503050406030204" pitchFamily="18" charset="0"/>
              </a:rPr>
              <a:t>InterfaceName.CONSTANT_NAME</a:t>
            </a:r>
            <a:endParaRPr lang="en-US" sz="2000" dirty="0">
              <a:solidFill>
                <a:schemeClr val="tx1"/>
              </a:solidFill>
              <a:latin typeface="Cambria Math" panose="02040503050406030204" pitchFamily="18" charset="0"/>
              <a:ea typeface="Cambria Math" panose="02040503050406030204" pitchFamily="18" charset="0"/>
            </a:endParaRPr>
          </a:p>
        </p:txBody>
      </p:sp>
      <p:sp>
        <p:nvSpPr>
          <p:cNvPr id="16" name="Right Arrow 15"/>
          <p:cNvSpPr/>
          <p:nvPr/>
        </p:nvSpPr>
        <p:spPr>
          <a:xfrm>
            <a:off x="3179395" y="2006773"/>
            <a:ext cx="1561930" cy="810301"/>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Math" panose="02040503050406030204" pitchFamily="18" charset="0"/>
                <a:ea typeface="Cambria Math" panose="02040503050406030204" pitchFamily="18" charset="0"/>
              </a:rPr>
              <a:t>always</a:t>
            </a:r>
          </a:p>
        </p:txBody>
      </p:sp>
      <p:sp>
        <p:nvSpPr>
          <p:cNvPr id="17" name="Right Arrow 16"/>
          <p:cNvSpPr/>
          <p:nvPr/>
        </p:nvSpPr>
        <p:spPr>
          <a:xfrm>
            <a:off x="2318634" y="5398917"/>
            <a:ext cx="2305531" cy="810301"/>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Math" panose="02040503050406030204" pitchFamily="18" charset="0"/>
                <a:ea typeface="Cambria Math" panose="02040503050406030204" pitchFamily="18" charset="0"/>
              </a:rPr>
              <a:t>Can be accessed</a:t>
            </a:r>
          </a:p>
        </p:txBody>
      </p:sp>
      <p:sp>
        <p:nvSpPr>
          <p:cNvPr id="2" name="Rectangle 1"/>
          <p:cNvSpPr/>
          <p:nvPr/>
        </p:nvSpPr>
        <p:spPr>
          <a:xfrm>
            <a:off x="436608" y="4726506"/>
            <a:ext cx="7963941" cy="369332"/>
          </a:xfrm>
          <a:prstGeom prst="rect">
            <a:avLst/>
          </a:prstGeom>
        </p:spPr>
        <p:txBody>
          <a:bodyPr wrap="square">
            <a:spAutoFit/>
          </a:bodyPr>
          <a:lstStyle/>
          <a:p>
            <a:pPr algn="ctr"/>
            <a:r>
              <a:rPr lang="en-US" dirty="0">
                <a:solidFill>
                  <a:srgbClr val="C00000"/>
                </a:solidFill>
                <a:latin typeface="Cambria Math" panose="02040503050406030204" pitchFamily="18" charset="0"/>
                <a:ea typeface="Cambria Math" panose="02040503050406030204" pitchFamily="18" charset="0"/>
              </a:rPr>
              <a:t>Methods must be defined public when they are implemented in subclasses</a:t>
            </a:r>
          </a:p>
        </p:txBody>
      </p:sp>
      <p:grpSp>
        <p:nvGrpSpPr>
          <p:cNvPr id="5" name="Group 4"/>
          <p:cNvGrpSpPr>
            <a:grpSpLocks noChangeAspect="1"/>
          </p:cNvGrpSpPr>
          <p:nvPr/>
        </p:nvGrpSpPr>
        <p:grpSpPr>
          <a:xfrm>
            <a:off x="712749" y="3289822"/>
            <a:ext cx="7853760" cy="1328680"/>
            <a:chOff x="-6524742" y="1878657"/>
            <a:chExt cx="8126185" cy="1374768"/>
          </a:xfrm>
        </p:grpSpPr>
        <p:sp>
          <p:nvSpPr>
            <p:cNvPr id="15" name="TextBox 14"/>
            <p:cNvSpPr txBox="1"/>
            <p:nvPr/>
          </p:nvSpPr>
          <p:spPr>
            <a:xfrm>
              <a:off x="-6524742" y="1878657"/>
              <a:ext cx="4207427" cy="1323439"/>
            </a:xfrm>
            <a:prstGeom prst="rect">
              <a:avLst/>
            </a:prstGeom>
            <a:noFill/>
          </p:spPr>
          <p:txBody>
            <a:bodyPr wrap="square" rtlCol="0">
              <a:spAutoFit/>
            </a:bodyPr>
            <a:lstStyle/>
            <a:p>
              <a:r>
                <a:rPr lang="en-US" sz="2000" b="1" dirty="0">
                  <a:solidFill>
                    <a:schemeClr val="accent5"/>
                  </a:solidFill>
                  <a:latin typeface="Garamond" panose="02020404030301010803" pitchFamily="18" charset="0"/>
                </a:rPr>
                <a:t>public interface </a:t>
              </a:r>
              <a:r>
                <a:rPr lang="en-US" sz="2000" dirty="0">
                  <a:latin typeface="Garamond" panose="02020404030301010803" pitchFamily="18" charset="0"/>
                </a:rPr>
                <a:t>T {</a:t>
              </a:r>
              <a:br>
                <a:rPr lang="en-US" sz="2000" dirty="0">
                  <a:latin typeface="Garamond" panose="02020404030301010803" pitchFamily="18" charset="0"/>
                </a:rPr>
              </a:br>
              <a:r>
                <a:rPr lang="en-US" sz="2000" dirty="0">
                  <a:latin typeface="Garamond" panose="02020404030301010803" pitchFamily="18" charset="0"/>
                </a:rPr>
                <a:t>	</a:t>
              </a:r>
              <a:r>
                <a:rPr lang="en-US" sz="2000" b="1" dirty="0">
                  <a:solidFill>
                    <a:schemeClr val="accent5"/>
                  </a:solidFill>
                  <a:latin typeface="Garamond" panose="02020404030301010803" pitchFamily="18" charset="0"/>
                </a:rPr>
                <a:t>public static final </a:t>
              </a:r>
              <a:r>
                <a:rPr lang="en-US" sz="2000" b="1" dirty="0" err="1">
                  <a:solidFill>
                    <a:schemeClr val="accent5"/>
                  </a:solidFill>
                  <a:latin typeface="Garamond" panose="02020404030301010803" pitchFamily="18" charset="0"/>
                </a:rPr>
                <a:t>int</a:t>
              </a:r>
              <a:r>
                <a:rPr lang="en-US" sz="2000" b="1" dirty="0">
                  <a:solidFill>
                    <a:schemeClr val="accent5"/>
                  </a:solidFill>
                  <a:latin typeface="Garamond" panose="02020404030301010803" pitchFamily="18" charset="0"/>
                </a:rPr>
                <a:t> </a:t>
              </a:r>
              <a:r>
                <a:rPr lang="en-US" sz="2000" dirty="0">
                  <a:latin typeface="Garamond" panose="02020404030301010803" pitchFamily="18" charset="0"/>
                </a:rPr>
                <a:t>SEED = </a:t>
              </a:r>
              <a:r>
                <a:rPr lang="en-US" sz="2000" b="1" dirty="0">
                  <a:latin typeface="Garamond" panose="02020404030301010803" pitchFamily="18" charset="0"/>
                </a:rPr>
                <a:t>1</a:t>
              </a:r>
              <a:r>
                <a:rPr lang="en-US" sz="2000" dirty="0">
                  <a:latin typeface="Garamond" panose="02020404030301010803" pitchFamily="18" charset="0"/>
                </a:rPr>
                <a:t>;</a:t>
              </a:r>
              <a:br>
                <a:rPr lang="en-US" sz="2000" dirty="0">
                  <a:latin typeface="Garamond" panose="02020404030301010803" pitchFamily="18" charset="0"/>
                </a:rPr>
              </a:br>
              <a:r>
                <a:rPr lang="en-US" sz="2000" dirty="0">
                  <a:latin typeface="Garamond" panose="02020404030301010803" pitchFamily="18" charset="0"/>
                </a:rPr>
                <a:t>	</a:t>
              </a:r>
              <a:r>
                <a:rPr lang="en-US" sz="2000" b="1" dirty="0">
                  <a:solidFill>
                    <a:schemeClr val="accent5"/>
                  </a:solidFill>
                  <a:latin typeface="Garamond" panose="02020404030301010803" pitchFamily="18" charset="0"/>
                </a:rPr>
                <a:t>public abstract void </a:t>
              </a:r>
              <a:r>
                <a:rPr lang="en-US" sz="2000" dirty="0">
                  <a:latin typeface="Garamond" panose="02020404030301010803" pitchFamily="18" charset="0"/>
                </a:rPr>
                <a:t>method();</a:t>
              </a:r>
            </a:p>
            <a:p>
              <a:r>
                <a:rPr lang="en-US" sz="2000" dirty="0">
                  <a:latin typeface="Garamond" panose="02020404030301010803" pitchFamily="18" charset="0"/>
                </a:rPr>
                <a:t>}</a:t>
              </a:r>
            </a:p>
          </p:txBody>
        </p:sp>
        <p:sp>
          <p:nvSpPr>
            <p:cNvPr id="18" name="TextBox 17"/>
            <p:cNvSpPr txBox="1"/>
            <p:nvPr/>
          </p:nvSpPr>
          <p:spPr>
            <a:xfrm>
              <a:off x="-890666" y="1884080"/>
              <a:ext cx="2492109" cy="1369345"/>
            </a:xfrm>
            <a:prstGeom prst="rect">
              <a:avLst/>
            </a:prstGeom>
            <a:noFill/>
          </p:spPr>
          <p:txBody>
            <a:bodyPr wrap="square" rtlCol="0">
              <a:spAutoFit/>
            </a:bodyPr>
            <a:lstStyle/>
            <a:p>
              <a:r>
                <a:rPr lang="en-US" sz="2000" b="1" dirty="0">
                  <a:solidFill>
                    <a:schemeClr val="accent5"/>
                  </a:solidFill>
                  <a:latin typeface="Garamond" panose="02020404030301010803" pitchFamily="18" charset="0"/>
                </a:rPr>
                <a:t>public interface </a:t>
              </a:r>
              <a:r>
                <a:rPr lang="en-US" sz="2000" dirty="0">
                  <a:latin typeface="Garamond" panose="02020404030301010803" pitchFamily="18" charset="0"/>
                </a:rPr>
                <a:t>T {</a:t>
              </a:r>
              <a:br>
                <a:rPr lang="en-US" sz="2000" dirty="0">
                  <a:latin typeface="Garamond" panose="02020404030301010803" pitchFamily="18" charset="0"/>
                </a:rPr>
              </a:br>
              <a:r>
                <a:rPr lang="en-US" sz="2000" dirty="0">
                  <a:latin typeface="Garamond" panose="02020404030301010803" pitchFamily="18" charset="0"/>
                </a:rPr>
                <a:t>	</a:t>
              </a:r>
              <a:r>
                <a:rPr lang="en-US" sz="2000" b="1" dirty="0" err="1">
                  <a:solidFill>
                    <a:schemeClr val="accent5"/>
                  </a:solidFill>
                  <a:latin typeface="Garamond" panose="02020404030301010803" pitchFamily="18" charset="0"/>
                </a:rPr>
                <a:t>int</a:t>
              </a:r>
              <a:r>
                <a:rPr lang="en-US" sz="2000" b="1" dirty="0">
                  <a:solidFill>
                    <a:schemeClr val="accent5"/>
                  </a:solidFill>
                  <a:latin typeface="Garamond" panose="02020404030301010803" pitchFamily="18" charset="0"/>
                </a:rPr>
                <a:t> </a:t>
              </a:r>
              <a:r>
                <a:rPr lang="en-US" sz="2000" dirty="0">
                  <a:latin typeface="Garamond" panose="02020404030301010803" pitchFamily="18" charset="0"/>
                </a:rPr>
                <a:t>SEED = </a:t>
              </a:r>
              <a:r>
                <a:rPr lang="en-US" sz="2000" b="1" dirty="0">
                  <a:latin typeface="Garamond" panose="02020404030301010803" pitchFamily="18" charset="0"/>
                </a:rPr>
                <a:t>1</a:t>
              </a:r>
              <a:r>
                <a:rPr lang="en-US" sz="2000" dirty="0">
                  <a:latin typeface="Garamond" panose="02020404030301010803" pitchFamily="18" charset="0"/>
                </a:rPr>
                <a:t>;</a:t>
              </a:r>
              <a:br>
                <a:rPr lang="en-US" sz="2000" dirty="0">
                  <a:latin typeface="Garamond" panose="02020404030301010803" pitchFamily="18" charset="0"/>
                </a:rPr>
              </a:br>
              <a:r>
                <a:rPr lang="en-US" sz="2000" dirty="0">
                  <a:latin typeface="Garamond" panose="02020404030301010803" pitchFamily="18" charset="0"/>
                </a:rPr>
                <a:t>	</a:t>
              </a:r>
              <a:r>
                <a:rPr lang="en-US" sz="2000" b="1" dirty="0">
                  <a:solidFill>
                    <a:schemeClr val="accent5"/>
                  </a:solidFill>
                  <a:latin typeface="Garamond" panose="02020404030301010803" pitchFamily="18" charset="0"/>
                </a:rPr>
                <a:t>void </a:t>
              </a:r>
              <a:r>
                <a:rPr lang="en-US" sz="2000" dirty="0">
                  <a:latin typeface="Garamond" panose="02020404030301010803" pitchFamily="18" charset="0"/>
                </a:rPr>
                <a:t>method();</a:t>
              </a:r>
            </a:p>
            <a:p>
              <a:r>
                <a:rPr lang="en-US" sz="2000" dirty="0">
                  <a:latin typeface="Garamond" panose="02020404030301010803" pitchFamily="18" charset="0"/>
                </a:rPr>
                <a:t>}</a:t>
              </a:r>
            </a:p>
          </p:txBody>
        </p:sp>
      </p:grpSp>
      <p:cxnSp>
        <p:nvCxnSpPr>
          <p:cNvPr id="21" name="Straight Arrow Connector 20"/>
          <p:cNvCxnSpPr>
            <a:stCxn id="15" idx="3"/>
          </p:cNvCxnSpPr>
          <p:nvPr/>
        </p:nvCxnSpPr>
        <p:spPr>
          <a:xfrm>
            <a:off x="4779125" y="3929358"/>
            <a:ext cx="13025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138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Motivation</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a:t>
            </a:fld>
            <a:endParaRPr lang="en-US" dirty="0"/>
          </a:p>
        </p:txBody>
      </p:sp>
      <p:grpSp>
        <p:nvGrpSpPr>
          <p:cNvPr id="33" name="Group 32"/>
          <p:cNvGrpSpPr/>
          <p:nvPr/>
        </p:nvGrpSpPr>
        <p:grpSpPr>
          <a:xfrm>
            <a:off x="2201087" y="1114015"/>
            <a:ext cx="4832022" cy="1986339"/>
            <a:chOff x="1821620" y="1716006"/>
            <a:chExt cx="5735966" cy="2799882"/>
          </a:xfrm>
        </p:grpSpPr>
        <p:sp>
          <p:nvSpPr>
            <p:cNvPr id="5" name="Rectangle 4"/>
            <p:cNvSpPr>
              <a:spLocks noChangeArrowheads="1"/>
            </p:cNvSpPr>
            <p:nvPr/>
          </p:nvSpPr>
          <p:spPr bwMode="auto">
            <a:xfrm>
              <a:off x="4194370" y="3242154"/>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None/>
              </a:pPr>
              <a:r>
                <a:rPr lang="en-GB" altLang="en-US" sz="1800" dirty="0">
                  <a:solidFill>
                    <a:srgbClr val="804000"/>
                  </a:solidFill>
                  <a:latin typeface="Courier New" panose="02070309020205020404" pitchFamily="49" charset="0"/>
                </a:rPr>
                <a:t>Circle</a:t>
              </a:r>
            </a:p>
          </p:txBody>
        </p:sp>
        <p:sp>
          <p:nvSpPr>
            <p:cNvPr id="6" name="AutoShape 5"/>
            <p:cNvSpPr>
              <a:spLocks noChangeArrowheads="1"/>
            </p:cNvSpPr>
            <p:nvPr/>
          </p:nvSpPr>
          <p:spPr bwMode="auto">
            <a:xfrm>
              <a:off x="4791272" y="2746854"/>
              <a:ext cx="228600" cy="228600"/>
            </a:xfrm>
            <a:prstGeom prst="triangle">
              <a:avLst>
                <a:gd name="adj" fmla="val 44444"/>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ar-SA" altLang="en-US" sz="2000">
                <a:solidFill>
                  <a:srgbClr val="804000"/>
                </a:solidFill>
                <a:latin typeface="Arial" panose="020B0604020202020204" pitchFamily="34" charset="0"/>
              </a:endParaRPr>
            </a:p>
          </p:txBody>
        </p:sp>
        <p:sp>
          <p:nvSpPr>
            <p:cNvPr id="7" name="Rectangle 6"/>
            <p:cNvSpPr>
              <a:spLocks noChangeArrowheads="1"/>
            </p:cNvSpPr>
            <p:nvPr/>
          </p:nvSpPr>
          <p:spPr bwMode="auto">
            <a:xfrm>
              <a:off x="5928811" y="3242154"/>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dirty="0">
                  <a:solidFill>
                    <a:srgbClr val="804000"/>
                  </a:solidFill>
                  <a:latin typeface="Courier New" panose="02070309020205020404" pitchFamily="49" charset="0"/>
                </a:rPr>
                <a:t>Rectangle</a:t>
              </a:r>
            </a:p>
          </p:txBody>
        </p:sp>
        <p:sp>
          <p:nvSpPr>
            <p:cNvPr id="8" name="Rectangle 7"/>
            <p:cNvSpPr>
              <a:spLocks noChangeArrowheads="1"/>
            </p:cNvSpPr>
            <p:nvPr/>
          </p:nvSpPr>
          <p:spPr bwMode="auto">
            <a:xfrm>
              <a:off x="2484806" y="3242154"/>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None/>
              </a:pPr>
              <a:r>
                <a:rPr lang="en-GB" altLang="en-US" sz="1800" dirty="0">
                  <a:solidFill>
                    <a:srgbClr val="804000"/>
                  </a:solidFill>
                  <a:latin typeface="Courier New" panose="02070309020205020404" pitchFamily="49" charset="0"/>
                </a:rPr>
                <a:t>Triangle</a:t>
              </a:r>
            </a:p>
          </p:txBody>
        </p:sp>
        <p:cxnSp>
          <p:nvCxnSpPr>
            <p:cNvPr id="9" name="AutoShape 8"/>
            <p:cNvCxnSpPr>
              <a:cxnSpLocks noChangeShapeType="1"/>
            </p:cNvCxnSpPr>
            <p:nvPr/>
          </p:nvCxnSpPr>
          <p:spPr bwMode="auto">
            <a:xfrm rot="5400000" flipH="1" flipV="1">
              <a:off x="4013657" y="2348673"/>
              <a:ext cx="266700" cy="1520262"/>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cxnSp>
          <p:nvCxnSpPr>
            <p:cNvPr id="11" name="AutoShape 10"/>
            <p:cNvCxnSpPr>
              <a:cxnSpLocks noChangeShapeType="1"/>
            </p:cNvCxnSpPr>
            <p:nvPr/>
          </p:nvCxnSpPr>
          <p:spPr bwMode="auto">
            <a:xfrm rot="16200000" flipV="1">
              <a:off x="5684685" y="2183640"/>
              <a:ext cx="266700" cy="1850328"/>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grpSp>
          <p:nvGrpSpPr>
            <p:cNvPr id="14" name="Group 13"/>
            <p:cNvGrpSpPr>
              <a:grpSpLocks/>
            </p:cNvGrpSpPr>
            <p:nvPr/>
          </p:nvGrpSpPr>
          <p:grpSpPr bwMode="auto">
            <a:xfrm>
              <a:off x="3534396" y="1716006"/>
              <a:ext cx="2566988" cy="1049338"/>
              <a:chOff x="2232" y="737"/>
              <a:chExt cx="1350" cy="661"/>
            </a:xfrm>
            <a:noFill/>
          </p:grpSpPr>
          <p:sp>
            <p:nvSpPr>
              <p:cNvPr id="15" name="Rectangle 14"/>
              <p:cNvSpPr>
                <a:spLocks noChangeArrowheads="1"/>
              </p:cNvSpPr>
              <p:nvPr/>
            </p:nvSpPr>
            <p:spPr bwMode="auto">
              <a:xfrm>
                <a:off x="2232" y="971"/>
                <a:ext cx="1350" cy="427"/>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GB" altLang="en-US" sz="1400" i="1" dirty="0" err="1">
                    <a:latin typeface="Courier New" panose="02070309020205020404" pitchFamily="49" charset="0"/>
                  </a:rPr>
                  <a:t>getArea</a:t>
                </a:r>
                <a:r>
                  <a:rPr lang="en-GB" altLang="en-US" sz="1400" i="1" dirty="0">
                    <a:latin typeface="Courier New" panose="02070309020205020404" pitchFamily="49" charset="0"/>
                  </a:rPr>
                  <a:t>(): double</a:t>
                </a:r>
              </a:p>
              <a:p>
                <a:pPr eaLnBrk="1" hangingPunct="1">
                  <a:spcBef>
                    <a:spcPct val="0"/>
                  </a:spcBef>
                  <a:buClrTx/>
                  <a:buSzTx/>
                  <a:buFontTx/>
                  <a:buNone/>
                </a:pPr>
                <a:r>
                  <a:rPr lang="en-GB" altLang="en-US" sz="1400" dirty="0" err="1">
                    <a:latin typeface="Courier New" panose="02070309020205020404" pitchFamily="49" charset="0"/>
                  </a:rPr>
                  <a:t>setColour</a:t>
                </a:r>
                <a:r>
                  <a:rPr lang="en-GB" altLang="en-US" sz="1400" dirty="0">
                    <a:latin typeface="Courier New" panose="02070309020205020404" pitchFamily="49" charset="0"/>
                  </a:rPr>
                  <a:t>(</a:t>
                </a:r>
                <a:r>
                  <a:rPr lang="en-GB" altLang="en-US" sz="1400" dirty="0" err="1">
                    <a:latin typeface="Courier New" panose="02070309020205020404" pitchFamily="49" charset="0"/>
                  </a:rPr>
                  <a:t>int</a:t>
                </a:r>
                <a:r>
                  <a:rPr lang="en-GB" altLang="en-US" sz="1400" dirty="0">
                    <a:latin typeface="Courier New" panose="02070309020205020404" pitchFamily="49" charset="0"/>
                  </a:rPr>
                  <a:t>)</a:t>
                </a:r>
              </a:p>
            </p:txBody>
          </p:sp>
          <p:sp>
            <p:nvSpPr>
              <p:cNvPr id="16" name="Rectangle 15"/>
              <p:cNvSpPr>
                <a:spLocks noChangeArrowheads="1"/>
              </p:cNvSpPr>
              <p:nvPr/>
            </p:nvSpPr>
            <p:spPr bwMode="auto">
              <a:xfrm>
                <a:off x="2232" y="737"/>
                <a:ext cx="1350" cy="235"/>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i="1" dirty="0">
                    <a:latin typeface="Courier New" panose="02070309020205020404" pitchFamily="49" charset="0"/>
                  </a:rPr>
                  <a:t>Shape</a:t>
                </a:r>
              </a:p>
            </p:txBody>
          </p:sp>
        </p:grpSp>
        <p:sp>
          <p:nvSpPr>
            <p:cNvPr id="17" name="Rectangle 16"/>
            <p:cNvSpPr>
              <a:spLocks noChangeArrowheads="1"/>
            </p:cNvSpPr>
            <p:nvPr/>
          </p:nvSpPr>
          <p:spPr bwMode="auto">
            <a:xfrm>
              <a:off x="1821620" y="4128538"/>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dirty="0">
                  <a:solidFill>
                    <a:srgbClr val="804000"/>
                  </a:solidFill>
                  <a:latin typeface="Courier New" panose="02070309020205020404" pitchFamily="49" charset="0"/>
                </a:rPr>
                <a:t>Right </a:t>
              </a:r>
            </a:p>
          </p:txBody>
        </p:sp>
        <p:sp>
          <p:nvSpPr>
            <p:cNvPr id="18" name="Rectangle 17"/>
            <p:cNvSpPr>
              <a:spLocks noChangeArrowheads="1"/>
            </p:cNvSpPr>
            <p:nvPr/>
          </p:nvSpPr>
          <p:spPr bwMode="auto">
            <a:xfrm>
              <a:off x="3509134" y="4128538"/>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600" dirty="0">
                  <a:solidFill>
                    <a:srgbClr val="804000"/>
                  </a:solidFill>
                  <a:latin typeface="Courier New" panose="02070309020205020404" pitchFamily="49" charset="0"/>
                </a:rPr>
                <a:t>Equilateral</a:t>
              </a:r>
              <a:endParaRPr lang="en-GB" altLang="en-US" sz="1800" dirty="0">
                <a:solidFill>
                  <a:srgbClr val="804000"/>
                </a:solidFill>
                <a:latin typeface="Courier New" panose="02070309020205020404" pitchFamily="49" charset="0"/>
              </a:endParaRPr>
            </a:p>
          </p:txBody>
        </p:sp>
        <p:cxnSp>
          <p:nvCxnSpPr>
            <p:cNvPr id="22" name="AutoShape 10"/>
            <p:cNvCxnSpPr>
              <a:cxnSpLocks noChangeShapeType="1"/>
            </p:cNvCxnSpPr>
            <p:nvPr/>
          </p:nvCxnSpPr>
          <p:spPr bwMode="auto">
            <a:xfrm rot="5400000" flipH="1">
              <a:off x="3812347" y="3564089"/>
              <a:ext cx="266700" cy="873125"/>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sp>
          <p:nvSpPr>
            <p:cNvPr id="23" name="AutoShape 5"/>
            <p:cNvSpPr>
              <a:spLocks noChangeArrowheads="1"/>
            </p:cNvSpPr>
            <p:nvPr/>
          </p:nvSpPr>
          <p:spPr bwMode="auto">
            <a:xfrm>
              <a:off x="3394834" y="3634336"/>
              <a:ext cx="228600" cy="228600"/>
            </a:xfrm>
            <a:prstGeom prst="triangle">
              <a:avLst>
                <a:gd name="adj" fmla="val 44444"/>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ar-SA" altLang="en-US" sz="2000">
                <a:solidFill>
                  <a:srgbClr val="804000"/>
                </a:solidFill>
                <a:latin typeface="Arial" panose="020B0604020202020204" pitchFamily="34" charset="0"/>
              </a:endParaRPr>
            </a:p>
          </p:txBody>
        </p:sp>
        <p:cxnSp>
          <p:nvCxnSpPr>
            <p:cNvPr id="24" name="AutoShape 10"/>
            <p:cNvCxnSpPr>
              <a:cxnSpLocks noChangeShapeType="1"/>
            </p:cNvCxnSpPr>
            <p:nvPr/>
          </p:nvCxnSpPr>
          <p:spPr bwMode="auto">
            <a:xfrm rot="16200000" flipH="1" flipV="1">
              <a:off x="2939221" y="3567255"/>
              <a:ext cx="266700" cy="873125"/>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cxnSp>
          <p:nvCxnSpPr>
            <p:cNvPr id="32" name="AutoShape 10"/>
            <p:cNvCxnSpPr>
              <a:cxnSpLocks noChangeShapeType="1"/>
            </p:cNvCxnSpPr>
            <p:nvPr/>
          </p:nvCxnSpPr>
          <p:spPr bwMode="auto">
            <a:xfrm rot="5400000">
              <a:off x="4836021" y="3188139"/>
              <a:ext cx="128016" cy="1"/>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grpSp>
      <p:sp>
        <p:nvSpPr>
          <p:cNvPr id="35" name="Rectangle 34"/>
          <p:cNvSpPr/>
          <p:nvPr/>
        </p:nvSpPr>
        <p:spPr>
          <a:xfrm>
            <a:off x="1805394" y="5272136"/>
            <a:ext cx="5839547" cy="461665"/>
          </a:xfrm>
          <a:prstGeom prst="rect">
            <a:avLst/>
          </a:prstGeom>
        </p:spPr>
        <p:txBody>
          <a:bodyPr wrap="none">
            <a:spAutoFit/>
          </a:bodyPr>
          <a:lstStyle/>
          <a:p>
            <a:r>
              <a:rPr lang="en-US" sz="2400" b="1" dirty="0">
                <a:solidFill>
                  <a:srgbClr val="FF0000"/>
                </a:solidFill>
                <a:latin typeface="Garamond" panose="02020404030301010803" pitchFamily="18" charset="0"/>
              </a:rPr>
              <a:t>How can we apply the above requirements?</a:t>
            </a:r>
          </a:p>
        </p:txBody>
      </p:sp>
      <p:sp>
        <p:nvSpPr>
          <p:cNvPr id="36" name="Rectangle 35"/>
          <p:cNvSpPr/>
          <p:nvPr/>
        </p:nvSpPr>
        <p:spPr>
          <a:xfrm>
            <a:off x="2334002" y="5857739"/>
            <a:ext cx="4699107" cy="461665"/>
          </a:xfrm>
          <a:prstGeom prst="rect">
            <a:avLst/>
          </a:prstGeom>
        </p:spPr>
        <p:txBody>
          <a:bodyPr wrap="none">
            <a:spAutoFit/>
          </a:bodyPr>
          <a:lstStyle/>
          <a:p>
            <a:r>
              <a:rPr lang="en-US" sz="2400" b="1" dirty="0">
                <a:solidFill>
                  <a:schemeClr val="accent5"/>
                </a:solidFill>
                <a:latin typeface="Garamond" panose="02020404030301010803" pitchFamily="18" charset="0"/>
              </a:rPr>
              <a:t>Declare Shape as an abstract class.</a:t>
            </a:r>
          </a:p>
        </p:txBody>
      </p:sp>
      <p:sp>
        <p:nvSpPr>
          <p:cNvPr id="38" name="Content Placeholder 1"/>
          <p:cNvSpPr txBox="1">
            <a:spLocks/>
          </p:cNvSpPr>
          <p:nvPr/>
        </p:nvSpPr>
        <p:spPr>
          <a:xfrm>
            <a:off x="285894" y="3390611"/>
            <a:ext cx="8543637" cy="204875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600"/>
              </a:spcBef>
              <a:buClr>
                <a:srgbClr val="1A864B"/>
              </a:buClr>
              <a:buFont typeface="Arial" panose="020B0604020202020204" pitchFamily="34" charset="0"/>
              <a:buChar char="•"/>
              <a:defRPr sz="28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600"/>
              </a:spcBef>
              <a:buClr>
                <a:srgbClr val="1A864B"/>
              </a:buClr>
              <a:buFont typeface="Arial" panose="020B0604020202020204" pitchFamily="34" charset="0"/>
              <a:buChar char="•"/>
              <a:defRPr sz="24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100000"/>
              </a:lnSpc>
              <a:spcBef>
                <a:spcPts val="6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100000"/>
              </a:lnSpc>
              <a:spcBef>
                <a:spcPts val="6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100000"/>
              </a:lnSpc>
              <a:spcBef>
                <a:spcPts val="6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pPr>
            <a:r>
              <a:rPr lang="en-US" dirty="0"/>
              <a:t>Shapes are either Circle, Rectangle, square, Right Triangle. </a:t>
            </a:r>
          </a:p>
          <a:p>
            <a:pPr>
              <a:spcBef>
                <a:spcPts val="1200"/>
              </a:spcBef>
            </a:pPr>
            <a:r>
              <a:rPr lang="en-US" dirty="0"/>
              <a:t>We want to guarantee that nobody creates a Shape object.</a:t>
            </a:r>
          </a:p>
          <a:p>
            <a:pPr lvl="1">
              <a:spcBef>
                <a:spcPts val="1200"/>
              </a:spcBef>
            </a:pPr>
            <a:r>
              <a:rPr lang="en-GB" altLang="en-US" dirty="0"/>
              <a:t>The application always creates a specific kind of Shapes.</a:t>
            </a:r>
            <a:endParaRPr lang="ar-SA" altLang="en-US" dirty="0"/>
          </a:p>
          <a:p>
            <a:pPr>
              <a:spcBef>
                <a:spcPts val="1200"/>
              </a:spcBef>
            </a:pPr>
            <a:r>
              <a:rPr lang="en-US" dirty="0"/>
              <a:t>To force all children classes to override the common behavior.</a:t>
            </a:r>
          </a:p>
        </p:txBody>
      </p:sp>
    </p:spTree>
    <p:extLst>
      <p:ext uri="{BB962C8B-B14F-4D97-AF65-F5344CB8AC3E}">
        <p14:creationId xmlns:p14="http://schemas.microsoft.com/office/powerpoint/2010/main" val="179846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5"/>
            <a:ext cx="8543637" cy="643397"/>
          </a:xfrm>
        </p:spPr>
        <p:txBody>
          <a:bodyPr anchor="t">
            <a:normAutofit/>
          </a:bodyPr>
          <a:lstStyle/>
          <a:p>
            <a:r>
              <a:rPr lang="en-US" sz="2600" dirty="0"/>
              <a:t>You can define an interface based on another interface.</a:t>
            </a:r>
          </a:p>
        </p:txBody>
      </p:sp>
      <p:sp>
        <p:nvSpPr>
          <p:cNvPr id="3" name="Title 2"/>
          <p:cNvSpPr>
            <a:spLocks noGrp="1"/>
          </p:cNvSpPr>
          <p:nvPr>
            <p:ph type="ctrTitle"/>
          </p:nvPr>
        </p:nvSpPr>
        <p:spPr/>
        <p:txBody>
          <a:bodyPr/>
          <a:lstStyle/>
          <a:p>
            <a:r>
              <a:rPr lang="en-US" dirty="0"/>
              <a:t>Extending an Interface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40</a:t>
            </a:fld>
            <a:endParaRPr lang="en-US"/>
          </a:p>
        </p:txBody>
      </p:sp>
      <p:sp>
        <p:nvSpPr>
          <p:cNvPr id="5" name="Rectangle 4"/>
          <p:cNvSpPr/>
          <p:nvPr/>
        </p:nvSpPr>
        <p:spPr>
          <a:xfrm>
            <a:off x="300182" y="1714812"/>
            <a:ext cx="5108576" cy="1323439"/>
          </a:xfrm>
          <a:prstGeom prst="rect">
            <a:avLst/>
          </a:prstGeom>
        </p:spPr>
        <p:txBody>
          <a:bodyPr wrap="square">
            <a:spAutoFit/>
          </a:bodyPr>
          <a:lstStyle/>
          <a:p>
            <a:r>
              <a:rPr lang="en-US" sz="2000" b="1" dirty="0">
                <a:solidFill>
                  <a:schemeClr val="accent5"/>
                </a:solidFill>
                <a:latin typeface="Garamond" panose="02020404030301010803" pitchFamily="18" charset="0"/>
              </a:rPr>
              <a:t>public</a:t>
            </a:r>
            <a:r>
              <a:rPr lang="en-US" sz="2000" b="1" dirty="0">
                <a:latin typeface="Garamond" panose="02020404030301010803" pitchFamily="18" charset="0"/>
              </a:rPr>
              <a:t> </a:t>
            </a:r>
            <a:r>
              <a:rPr lang="en-US" sz="2000" b="1" dirty="0">
                <a:solidFill>
                  <a:schemeClr val="accent5"/>
                </a:solidFill>
                <a:latin typeface="Garamond" panose="02020404030301010803" pitchFamily="18" charset="0"/>
              </a:rPr>
              <a:t>interface</a:t>
            </a:r>
            <a:r>
              <a:rPr lang="en-US" sz="2000" b="1" dirty="0">
                <a:latin typeface="Garamond" panose="02020404030301010803" pitchFamily="18" charset="0"/>
              </a:rPr>
              <a:t> Nameable {</a:t>
            </a:r>
            <a:br>
              <a:rPr lang="en-US" sz="2000" b="1" dirty="0">
                <a:latin typeface="Garamond" panose="02020404030301010803" pitchFamily="18" charset="0"/>
              </a:rPr>
            </a:br>
            <a:r>
              <a:rPr lang="en-US" sz="2000" b="1" dirty="0">
                <a:latin typeface="Garamond" panose="02020404030301010803" pitchFamily="18" charset="0"/>
              </a:rPr>
              <a:t>	 </a:t>
            </a:r>
            <a:r>
              <a:rPr lang="en-US" sz="2000" b="1" dirty="0">
                <a:solidFill>
                  <a:schemeClr val="accent5"/>
                </a:solidFill>
                <a:latin typeface="Garamond" panose="02020404030301010803" pitchFamily="18" charset="0"/>
              </a:rPr>
              <a:t>void</a:t>
            </a:r>
            <a:r>
              <a:rPr lang="en-US" sz="2000" b="1" dirty="0">
                <a:latin typeface="Garamond" panose="02020404030301010803" pitchFamily="18" charset="0"/>
              </a:rPr>
              <a:t> setName(String </a:t>
            </a:r>
            <a:r>
              <a:rPr lang="en-US" sz="2000" b="1" dirty="0" err="1">
                <a:latin typeface="Garamond" panose="02020404030301010803" pitchFamily="18" charset="0"/>
              </a:rPr>
              <a:t>petName</a:t>
            </a:r>
            <a:r>
              <a:rPr lang="en-US" sz="2000" b="1" dirty="0">
                <a:latin typeface="Garamond" panose="02020404030301010803" pitchFamily="18" charset="0"/>
              </a:rPr>
              <a:t>);</a:t>
            </a:r>
            <a:br>
              <a:rPr lang="en-US" sz="2000" b="1" dirty="0">
                <a:latin typeface="Garamond" panose="02020404030301010803" pitchFamily="18" charset="0"/>
              </a:rPr>
            </a:br>
            <a:r>
              <a:rPr lang="en-US" sz="2000" b="1" dirty="0">
                <a:latin typeface="Garamond" panose="02020404030301010803" pitchFamily="18" charset="0"/>
              </a:rPr>
              <a:t>	 </a:t>
            </a:r>
            <a:r>
              <a:rPr lang="en-US" sz="2000" b="1" dirty="0">
                <a:solidFill>
                  <a:schemeClr val="accent5"/>
                </a:solidFill>
                <a:latin typeface="Garamond" panose="02020404030301010803" pitchFamily="18" charset="0"/>
              </a:rPr>
              <a:t>String</a:t>
            </a:r>
            <a:r>
              <a:rPr lang="en-US" sz="2000" b="1" dirty="0">
                <a:latin typeface="Garamond" panose="02020404030301010803" pitchFamily="18" charset="0"/>
              </a:rPr>
              <a:t> getName();</a:t>
            </a:r>
            <a:br>
              <a:rPr lang="en-US" sz="2000" b="1" dirty="0">
                <a:latin typeface="Garamond" panose="02020404030301010803" pitchFamily="18" charset="0"/>
              </a:rPr>
            </a:br>
            <a:r>
              <a:rPr lang="en-US" sz="2000" b="1" dirty="0">
                <a:latin typeface="Garamond" panose="02020404030301010803" pitchFamily="18" charset="0"/>
              </a:rPr>
              <a:t>} </a:t>
            </a:r>
          </a:p>
        </p:txBody>
      </p:sp>
      <p:sp>
        <p:nvSpPr>
          <p:cNvPr id="6" name="Rectangle 5"/>
          <p:cNvSpPr/>
          <p:nvPr/>
        </p:nvSpPr>
        <p:spPr>
          <a:xfrm>
            <a:off x="1478071" y="3317242"/>
            <a:ext cx="6187857" cy="1015663"/>
          </a:xfrm>
          <a:prstGeom prst="rect">
            <a:avLst/>
          </a:prstGeom>
          <a:ln>
            <a:solidFill>
              <a:schemeClr val="tx1"/>
            </a:solidFill>
          </a:ln>
        </p:spPr>
        <p:txBody>
          <a:bodyPr wrap="square">
            <a:spAutoFit/>
          </a:bodyPr>
          <a:lstStyle/>
          <a:p>
            <a:r>
              <a:rPr lang="en-US" sz="2000" b="1" dirty="0">
                <a:solidFill>
                  <a:schemeClr val="accent5"/>
                </a:solidFill>
                <a:latin typeface="Garamond" panose="02020404030301010803" pitchFamily="18" charset="0"/>
              </a:rPr>
              <a:t>public</a:t>
            </a:r>
            <a:r>
              <a:rPr lang="en-US" sz="2000" b="1" dirty="0">
                <a:latin typeface="Garamond" panose="02020404030301010803" pitchFamily="18" charset="0"/>
              </a:rPr>
              <a:t> </a:t>
            </a:r>
            <a:r>
              <a:rPr lang="en-US" sz="2000" b="1" dirty="0">
                <a:solidFill>
                  <a:schemeClr val="accent5"/>
                </a:solidFill>
                <a:latin typeface="Garamond" panose="02020404030301010803" pitchFamily="18" charset="0"/>
              </a:rPr>
              <a:t>interface</a:t>
            </a:r>
            <a:r>
              <a:rPr lang="en-US" sz="2000" b="1" dirty="0">
                <a:latin typeface="Garamond" panose="02020404030301010803" pitchFamily="18" charset="0"/>
              </a:rPr>
              <a:t> Callable extends Nameable {</a:t>
            </a:r>
            <a:br>
              <a:rPr lang="en-US" sz="2000" b="1" dirty="0">
                <a:latin typeface="Garamond" panose="02020404030301010803" pitchFamily="18" charset="0"/>
              </a:rPr>
            </a:br>
            <a:r>
              <a:rPr lang="en-US" sz="2000" b="1" dirty="0">
                <a:latin typeface="Garamond" panose="02020404030301010803" pitchFamily="18" charset="0"/>
              </a:rPr>
              <a:t>	 </a:t>
            </a:r>
            <a:r>
              <a:rPr lang="en-US" sz="2000" b="1" dirty="0">
                <a:solidFill>
                  <a:schemeClr val="accent5"/>
                </a:solidFill>
                <a:latin typeface="Garamond" panose="02020404030301010803" pitchFamily="18" charset="0"/>
              </a:rPr>
              <a:t>void</a:t>
            </a:r>
            <a:r>
              <a:rPr lang="en-US" sz="2000" b="1" dirty="0">
                <a:latin typeface="Garamond" panose="02020404030301010803" pitchFamily="18" charset="0"/>
              </a:rPr>
              <a:t> </a:t>
            </a:r>
            <a:r>
              <a:rPr lang="en-US" dirty="0"/>
              <a:t>come(String </a:t>
            </a:r>
            <a:r>
              <a:rPr lang="en-US" dirty="0" err="1"/>
              <a:t>petName</a:t>
            </a:r>
            <a:r>
              <a:rPr lang="en-US" dirty="0"/>
              <a:t>);</a:t>
            </a:r>
            <a:r>
              <a:rPr lang="en-US" sz="2000" dirty="0"/>
              <a:t> </a:t>
            </a:r>
            <a:br>
              <a:rPr lang="en-US" sz="2000" dirty="0"/>
            </a:br>
            <a:r>
              <a:rPr lang="en-US" sz="2000" b="1" dirty="0">
                <a:latin typeface="Garamond" panose="02020404030301010803" pitchFamily="18" charset="0"/>
              </a:rPr>
              <a:t>} </a:t>
            </a:r>
          </a:p>
        </p:txBody>
      </p:sp>
      <p:sp>
        <p:nvSpPr>
          <p:cNvPr id="7" name="Rectangle 6"/>
          <p:cNvSpPr/>
          <p:nvPr/>
        </p:nvSpPr>
        <p:spPr>
          <a:xfrm>
            <a:off x="1478071" y="4658474"/>
            <a:ext cx="6187858" cy="1631216"/>
          </a:xfrm>
          <a:prstGeom prst="rect">
            <a:avLst/>
          </a:prstGeom>
          <a:ln>
            <a:solidFill>
              <a:schemeClr val="tx1"/>
            </a:solidFill>
          </a:ln>
        </p:spPr>
        <p:txBody>
          <a:bodyPr wrap="square">
            <a:spAutoFit/>
          </a:bodyPr>
          <a:lstStyle/>
          <a:p>
            <a:r>
              <a:rPr lang="en-US" sz="2000" b="1" dirty="0">
                <a:solidFill>
                  <a:schemeClr val="accent5"/>
                </a:solidFill>
                <a:latin typeface="Garamond" panose="02020404030301010803" pitchFamily="18" charset="0"/>
              </a:rPr>
              <a:t>public</a:t>
            </a:r>
            <a:r>
              <a:rPr lang="en-US" sz="2000" b="1" dirty="0">
                <a:latin typeface="Garamond" panose="02020404030301010803" pitchFamily="18" charset="0"/>
              </a:rPr>
              <a:t> </a:t>
            </a:r>
            <a:r>
              <a:rPr lang="en-US" sz="2000" b="1" dirty="0">
                <a:solidFill>
                  <a:schemeClr val="accent5"/>
                </a:solidFill>
                <a:latin typeface="Garamond" panose="02020404030301010803" pitchFamily="18" charset="0"/>
              </a:rPr>
              <a:t>interface</a:t>
            </a:r>
            <a:r>
              <a:rPr lang="en-US" sz="2000" b="1" dirty="0">
                <a:latin typeface="Garamond" panose="02020404030301010803" pitchFamily="18" charset="0"/>
              </a:rPr>
              <a:t> Trainable extends Callable, Capable {</a:t>
            </a:r>
          </a:p>
          <a:p>
            <a:r>
              <a:rPr lang="en-US" sz="2000" b="1" dirty="0">
                <a:latin typeface="Garamond" panose="02020404030301010803" pitchFamily="18" charset="0"/>
              </a:rPr>
              <a:t>	</a:t>
            </a:r>
            <a:r>
              <a:rPr lang="en-US" sz="2000" b="1" dirty="0">
                <a:solidFill>
                  <a:schemeClr val="accent5"/>
                </a:solidFill>
                <a:latin typeface="Garamond" panose="02020404030301010803" pitchFamily="18" charset="0"/>
              </a:rPr>
              <a:t> void </a:t>
            </a:r>
            <a:r>
              <a:rPr lang="en-US" sz="2000" b="1" dirty="0">
                <a:latin typeface="Garamond" panose="02020404030301010803" pitchFamily="18" charset="0"/>
              </a:rPr>
              <a:t>sit();</a:t>
            </a:r>
          </a:p>
          <a:p>
            <a:r>
              <a:rPr lang="en-US" sz="2000" b="1" dirty="0">
                <a:latin typeface="Garamond" panose="02020404030301010803" pitchFamily="18" charset="0"/>
              </a:rPr>
              <a:t>	</a:t>
            </a:r>
            <a:r>
              <a:rPr lang="en-US" sz="2000" b="1" dirty="0">
                <a:solidFill>
                  <a:schemeClr val="accent5"/>
                </a:solidFill>
                <a:latin typeface="Garamond" panose="02020404030301010803" pitchFamily="18" charset="0"/>
              </a:rPr>
              <a:t> String </a:t>
            </a:r>
            <a:r>
              <a:rPr lang="en-US" sz="2000" b="1" dirty="0">
                <a:latin typeface="Garamond" panose="02020404030301010803" pitchFamily="18" charset="0"/>
              </a:rPr>
              <a:t>speak();</a:t>
            </a:r>
          </a:p>
          <a:p>
            <a:r>
              <a:rPr lang="en-US" sz="2000" b="1" dirty="0">
                <a:latin typeface="Garamond" panose="02020404030301010803" pitchFamily="18" charset="0"/>
              </a:rPr>
              <a:t>	</a:t>
            </a:r>
            <a:r>
              <a:rPr lang="en-US" sz="2000" b="1" dirty="0">
                <a:solidFill>
                  <a:schemeClr val="accent5"/>
                </a:solidFill>
                <a:latin typeface="Garamond" panose="02020404030301010803" pitchFamily="18" charset="0"/>
              </a:rPr>
              <a:t> void </a:t>
            </a:r>
            <a:r>
              <a:rPr lang="en-US" sz="2000" b="1" dirty="0" err="1">
                <a:latin typeface="Garamond" panose="02020404030301010803" pitchFamily="18" charset="0"/>
              </a:rPr>
              <a:t>lieDown</a:t>
            </a:r>
            <a:r>
              <a:rPr lang="en-US" sz="2000" b="1" dirty="0">
                <a:latin typeface="Garamond" panose="02020404030301010803" pitchFamily="18" charset="0"/>
              </a:rPr>
              <a:t>();</a:t>
            </a:r>
          </a:p>
          <a:p>
            <a:r>
              <a:rPr lang="en-US" sz="2000" b="1" dirty="0">
                <a:latin typeface="Garamond" panose="02020404030301010803" pitchFamily="18" charset="0"/>
              </a:rPr>
              <a:t>}</a:t>
            </a:r>
          </a:p>
        </p:txBody>
      </p:sp>
      <p:sp>
        <p:nvSpPr>
          <p:cNvPr id="8" name="Rectangle 7"/>
          <p:cNvSpPr/>
          <p:nvPr/>
        </p:nvSpPr>
        <p:spPr>
          <a:xfrm>
            <a:off x="5312681" y="1696489"/>
            <a:ext cx="3516850" cy="1323439"/>
          </a:xfrm>
          <a:prstGeom prst="rect">
            <a:avLst/>
          </a:prstGeom>
        </p:spPr>
        <p:txBody>
          <a:bodyPr wrap="square">
            <a:spAutoFit/>
          </a:bodyPr>
          <a:lstStyle/>
          <a:p>
            <a:r>
              <a:rPr lang="en-US" sz="2000" b="1" dirty="0">
                <a:solidFill>
                  <a:schemeClr val="accent5"/>
                </a:solidFill>
                <a:latin typeface="Garamond" panose="02020404030301010803" pitchFamily="18" charset="0"/>
              </a:rPr>
              <a:t>public</a:t>
            </a:r>
            <a:r>
              <a:rPr lang="en-US" sz="2000" b="1" dirty="0">
                <a:latin typeface="Garamond" panose="02020404030301010803" pitchFamily="18" charset="0"/>
              </a:rPr>
              <a:t> </a:t>
            </a:r>
            <a:r>
              <a:rPr lang="en-US" sz="2000" b="1" dirty="0">
                <a:solidFill>
                  <a:schemeClr val="accent5"/>
                </a:solidFill>
                <a:latin typeface="Garamond" panose="02020404030301010803" pitchFamily="18" charset="0"/>
              </a:rPr>
              <a:t>interface</a:t>
            </a:r>
            <a:r>
              <a:rPr lang="en-US" sz="2000" b="1" dirty="0">
                <a:latin typeface="Garamond" panose="02020404030301010803" pitchFamily="18" charset="0"/>
              </a:rPr>
              <a:t> Capable {</a:t>
            </a:r>
            <a:br>
              <a:rPr lang="en-US" sz="2000" b="1" dirty="0">
                <a:latin typeface="Garamond" panose="02020404030301010803" pitchFamily="18" charset="0"/>
              </a:rPr>
            </a:br>
            <a:r>
              <a:rPr lang="en-US" sz="2000" b="1" dirty="0">
                <a:latin typeface="Garamond" panose="02020404030301010803" pitchFamily="18" charset="0"/>
              </a:rPr>
              <a:t>	 </a:t>
            </a:r>
            <a:r>
              <a:rPr lang="en-US" sz="2000" b="1" dirty="0">
                <a:solidFill>
                  <a:schemeClr val="accent5"/>
                </a:solidFill>
                <a:latin typeface="Garamond" panose="02020404030301010803" pitchFamily="18" charset="0"/>
              </a:rPr>
              <a:t>void</a:t>
            </a:r>
            <a:r>
              <a:rPr lang="en-US" sz="2000" b="1" dirty="0">
                <a:latin typeface="Garamond" panose="02020404030301010803" pitchFamily="18" charset="0"/>
              </a:rPr>
              <a:t> hear();</a:t>
            </a:r>
          </a:p>
          <a:p>
            <a:r>
              <a:rPr lang="en-US" sz="2000" b="1" dirty="0">
                <a:latin typeface="Garamond" panose="02020404030301010803" pitchFamily="18" charset="0"/>
              </a:rPr>
              <a:t>	 </a:t>
            </a:r>
            <a:r>
              <a:rPr lang="en-US" sz="2000" b="1" dirty="0">
                <a:solidFill>
                  <a:schemeClr val="accent5"/>
                </a:solidFill>
                <a:latin typeface="Garamond" panose="02020404030301010803" pitchFamily="18" charset="0"/>
              </a:rPr>
              <a:t>String</a:t>
            </a:r>
            <a:r>
              <a:rPr lang="en-US" sz="2000" b="1" dirty="0">
                <a:latin typeface="Garamond" panose="02020404030301010803" pitchFamily="18" charset="0"/>
              </a:rPr>
              <a:t> respond();</a:t>
            </a:r>
          </a:p>
          <a:p>
            <a:r>
              <a:rPr lang="en-US" sz="2000" b="1" dirty="0">
                <a:latin typeface="Garamond" panose="02020404030301010803" pitchFamily="18" charset="0"/>
              </a:rPr>
              <a:t>} </a:t>
            </a:r>
          </a:p>
        </p:txBody>
      </p:sp>
    </p:spTree>
    <p:extLst>
      <p:ext uri="{BB962C8B-B14F-4D97-AF65-F5344CB8AC3E}">
        <p14:creationId xmlns:p14="http://schemas.microsoft.com/office/powerpoint/2010/main" val="2300342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92497" y="3869885"/>
            <a:ext cx="4504764" cy="2605487"/>
          </a:xfrm>
          <a:prstGeom prst="rect">
            <a:avLst/>
          </a:prstGeom>
        </p:spPr>
      </p:pic>
      <p:sp>
        <p:nvSpPr>
          <p:cNvPr id="2" name="Content Placeholder 1"/>
          <p:cNvSpPr>
            <a:spLocks noGrp="1"/>
          </p:cNvSpPr>
          <p:nvPr>
            <p:ph idx="1"/>
          </p:nvPr>
        </p:nvSpPr>
        <p:spPr>
          <a:xfrm>
            <a:off x="300182" y="1071415"/>
            <a:ext cx="8543637" cy="759587"/>
          </a:xfrm>
        </p:spPr>
        <p:txBody>
          <a:bodyPr>
            <a:normAutofit fontScale="92500" lnSpcReduction="10000"/>
          </a:bodyPr>
          <a:lstStyle/>
          <a:p>
            <a:r>
              <a:rPr lang="en-US" dirty="0"/>
              <a:t>Java 8 introduced default interface methods using the keyword </a:t>
            </a:r>
            <a:r>
              <a:rPr lang="en-US" dirty="0">
                <a:solidFill>
                  <a:srgbClr val="FF0000"/>
                </a:solidFill>
              </a:rPr>
              <a:t>default</a:t>
            </a:r>
            <a:r>
              <a:rPr lang="en-US" dirty="0"/>
              <a:t>. </a:t>
            </a:r>
          </a:p>
        </p:txBody>
      </p:sp>
      <p:sp>
        <p:nvSpPr>
          <p:cNvPr id="3" name="Title 2"/>
          <p:cNvSpPr>
            <a:spLocks noGrp="1"/>
          </p:cNvSpPr>
          <p:nvPr>
            <p:ph type="ctrTitle"/>
          </p:nvPr>
        </p:nvSpPr>
        <p:spPr/>
        <p:txBody>
          <a:bodyPr/>
          <a:lstStyle/>
          <a:p>
            <a:r>
              <a:rPr lang="en-US" dirty="0"/>
              <a:t>Default and Static Methods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41</a:t>
            </a:fld>
            <a:endParaRPr lang="en-US"/>
          </a:p>
        </p:txBody>
      </p:sp>
      <p:sp>
        <p:nvSpPr>
          <p:cNvPr id="5" name="Rounded Rectangle 4"/>
          <p:cNvSpPr/>
          <p:nvPr/>
        </p:nvSpPr>
        <p:spPr>
          <a:xfrm>
            <a:off x="702776" y="2165503"/>
            <a:ext cx="2454141" cy="640080"/>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Garamond" panose="02020404030301010803" pitchFamily="18" charset="0"/>
              </a:rPr>
              <a:t>Default Methods</a:t>
            </a:r>
          </a:p>
        </p:txBody>
      </p:sp>
      <p:sp>
        <p:nvSpPr>
          <p:cNvPr id="6" name="Rounded Rectangle 5"/>
          <p:cNvSpPr/>
          <p:nvPr/>
        </p:nvSpPr>
        <p:spPr>
          <a:xfrm>
            <a:off x="3883067" y="1697704"/>
            <a:ext cx="4947781" cy="628427"/>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aramond" panose="02020404030301010803" pitchFamily="18" charset="0"/>
              </a:rPr>
              <a:t>provides a default implementation for the method in the interface</a:t>
            </a:r>
          </a:p>
        </p:txBody>
      </p:sp>
      <p:sp>
        <p:nvSpPr>
          <p:cNvPr id="7" name="Rounded Rectangle 6"/>
          <p:cNvSpPr/>
          <p:nvPr/>
        </p:nvSpPr>
        <p:spPr>
          <a:xfrm>
            <a:off x="3883067" y="2689052"/>
            <a:ext cx="4947781" cy="460653"/>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aramond" panose="02020404030301010803" pitchFamily="18" charset="0"/>
              </a:rPr>
              <a:t>A class that implements the interface</a:t>
            </a:r>
          </a:p>
        </p:txBody>
      </p:sp>
      <p:sp>
        <p:nvSpPr>
          <p:cNvPr id="8" name="Rounded Rectangle 7"/>
          <p:cNvSpPr/>
          <p:nvPr/>
        </p:nvSpPr>
        <p:spPr>
          <a:xfrm>
            <a:off x="3883067" y="3488797"/>
            <a:ext cx="2317315" cy="628427"/>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Uses the default implementation</a:t>
            </a:r>
          </a:p>
        </p:txBody>
      </p:sp>
      <p:sp>
        <p:nvSpPr>
          <p:cNvPr id="9" name="Rounded Rectangle 8"/>
          <p:cNvSpPr/>
          <p:nvPr/>
        </p:nvSpPr>
        <p:spPr>
          <a:xfrm>
            <a:off x="6512216" y="3519574"/>
            <a:ext cx="2317315" cy="628427"/>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Overrides the default implementation</a:t>
            </a:r>
          </a:p>
        </p:txBody>
      </p:sp>
      <p:sp>
        <p:nvSpPr>
          <p:cNvPr id="11" name="Rounded Rectangle 10"/>
          <p:cNvSpPr/>
          <p:nvPr/>
        </p:nvSpPr>
        <p:spPr>
          <a:xfrm>
            <a:off x="702776" y="2993292"/>
            <a:ext cx="2454141" cy="640080"/>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Garamond" panose="02020404030301010803" pitchFamily="18" charset="0"/>
              </a:rPr>
              <a:t>Static Methods</a:t>
            </a:r>
          </a:p>
        </p:txBody>
      </p:sp>
      <p:cxnSp>
        <p:nvCxnSpPr>
          <p:cNvPr id="13" name="Straight Arrow Connector 12"/>
          <p:cNvCxnSpPr>
            <a:stCxn id="5" idx="3"/>
            <a:endCxn id="6" idx="1"/>
          </p:cNvCxnSpPr>
          <p:nvPr/>
        </p:nvCxnSpPr>
        <p:spPr>
          <a:xfrm flipV="1">
            <a:off x="3156917" y="2011918"/>
            <a:ext cx="726150" cy="473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2"/>
            <a:endCxn id="8" idx="0"/>
          </p:cNvCxnSpPr>
          <p:nvPr/>
        </p:nvCxnSpPr>
        <p:spPr>
          <a:xfrm flipH="1">
            <a:off x="5041725" y="3149705"/>
            <a:ext cx="1315233" cy="339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2"/>
            <a:endCxn id="9" idx="0"/>
          </p:cNvCxnSpPr>
          <p:nvPr/>
        </p:nvCxnSpPr>
        <p:spPr>
          <a:xfrm>
            <a:off x="6356958" y="3149705"/>
            <a:ext cx="1313916" cy="369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2"/>
            <a:endCxn id="7" idx="0"/>
          </p:cNvCxnSpPr>
          <p:nvPr/>
        </p:nvCxnSpPr>
        <p:spPr>
          <a:xfrm>
            <a:off x="6356958" y="2326131"/>
            <a:ext cx="0" cy="362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130522" y="4904371"/>
            <a:ext cx="3596512" cy="369332"/>
          </a:xfrm>
          <a:prstGeom prst="rect">
            <a:avLst/>
          </a:prstGeom>
        </p:spPr>
        <p:txBody>
          <a:bodyPr wrap="square">
            <a:spAutoFit/>
          </a:bodyPr>
          <a:lstStyle/>
          <a:p>
            <a:r>
              <a:rPr lang="en-US" b="1" dirty="0">
                <a:solidFill>
                  <a:srgbClr val="FF0000"/>
                </a:solidFill>
                <a:latin typeface="Garamond" panose="02020404030301010803" pitchFamily="18" charset="0"/>
              </a:rPr>
              <a:t>Why default methods were added?</a:t>
            </a:r>
          </a:p>
        </p:txBody>
      </p:sp>
      <p:sp>
        <p:nvSpPr>
          <p:cNvPr id="14" name="Rectangle 13"/>
          <p:cNvSpPr/>
          <p:nvPr/>
        </p:nvSpPr>
        <p:spPr>
          <a:xfrm>
            <a:off x="5607569" y="5268054"/>
            <a:ext cx="2366000" cy="369332"/>
          </a:xfrm>
          <a:prstGeom prst="rect">
            <a:avLst/>
          </a:prstGeom>
        </p:spPr>
        <p:txBody>
          <a:bodyPr wrap="square">
            <a:spAutoFit/>
          </a:bodyPr>
          <a:lstStyle/>
          <a:p>
            <a:r>
              <a:rPr lang="en-US" dirty="0">
                <a:latin typeface="Garamond" panose="02020404030301010803" pitchFamily="18" charset="0"/>
              </a:rPr>
              <a:t>Backward compatibility</a:t>
            </a:r>
          </a:p>
        </p:txBody>
      </p:sp>
      <p:sp>
        <p:nvSpPr>
          <p:cNvPr id="16" name="Rectangle 15"/>
          <p:cNvSpPr/>
          <p:nvPr/>
        </p:nvSpPr>
        <p:spPr>
          <a:xfrm>
            <a:off x="4964763" y="5677141"/>
            <a:ext cx="3762272" cy="646331"/>
          </a:xfrm>
          <a:prstGeom prst="rect">
            <a:avLst/>
          </a:prstGeom>
        </p:spPr>
        <p:txBody>
          <a:bodyPr wrap="square">
            <a:spAutoFit/>
          </a:bodyPr>
          <a:lstStyle/>
          <a:p>
            <a:pPr algn="ctr"/>
            <a:r>
              <a:rPr lang="en-US" dirty="0">
                <a:solidFill>
                  <a:srgbClr val="FF0000"/>
                </a:solidFill>
                <a:latin typeface="Garamond" panose="02020404030301010803" pitchFamily="18" charset="0"/>
              </a:rPr>
              <a:t>What would happen if we add a NEW </a:t>
            </a:r>
            <a:r>
              <a:rPr lang="en-US" dirty="0">
                <a:solidFill>
                  <a:srgbClr val="C00000"/>
                </a:solidFill>
                <a:latin typeface="Garamond" panose="02020404030301010803" pitchFamily="18" charset="0"/>
              </a:rPr>
              <a:t>METHOD</a:t>
            </a:r>
            <a:r>
              <a:rPr lang="en-US" dirty="0">
                <a:solidFill>
                  <a:srgbClr val="FF0000"/>
                </a:solidFill>
                <a:latin typeface="Garamond" panose="02020404030301010803" pitchFamily="18" charset="0"/>
              </a:rPr>
              <a:t> in an existing interface.?</a:t>
            </a:r>
          </a:p>
        </p:txBody>
      </p:sp>
    </p:spTree>
    <p:extLst>
      <p:ext uri="{BB962C8B-B14F-4D97-AF65-F5344CB8AC3E}">
        <p14:creationId xmlns:p14="http://schemas.microsoft.com/office/powerpoint/2010/main" val="279556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5"/>
            <a:ext cx="8543637" cy="673586"/>
          </a:xfrm>
        </p:spPr>
        <p:txBody>
          <a:bodyPr/>
          <a:lstStyle/>
          <a:p>
            <a:r>
              <a:rPr lang="en-US" dirty="0"/>
              <a:t>Which of the following is a correct interface?</a:t>
            </a:r>
          </a:p>
        </p:txBody>
      </p:sp>
      <p:sp>
        <p:nvSpPr>
          <p:cNvPr id="3" name="Title 2"/>
          <p:cNvSpPr>
            <a:spLocks noGrp="1"/>
          </p:cNvSpPr>
          <p:nvPr>
            <p:ph type="ctrTitle"/>
          </p:nvPr>
        </p:nvSpPr>
        <p:spPr/>
        <p:txBody>
          <a:bodyPr/>
          <a:lstStyle/>
          <a:p>
            <a:r>
              <a:rPr lang="en-US" dirty="0"/>
              <a:t>Popup-Question(1)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42</a:t>
            </a:fld>
            <a:endParaRPr lang="en-US"/>
          </a:p>
        </p:txBody>
      </p:sp>
      <p:sp>
        <p:nvSpPr>
          <p:cNvPr id="6" name="TextBox 5"/>
          <p:cNvSpPr txBox="1"/>
          <p:nvPr/>
        </p:nvSpPr>
        <p:spPr>
          <a:xfrm>
            <a:off x="553669" y="1899662"/>
            <a:ext cx="3679212" cy="923330"/>
          </a:xfrm>
          <a:prstGeom prst="rect">
            <a:avLst/>
          </a:prstGeom>
          <a:noFill/>
          <a:ln>
            <a:solidFill>
              <a:schemeClr val="accent1"/>
            </a:solidFill>
          </a:ln>
        </p:spPr>
        <p:txBody>
          <a:bodyPr wrap="square" rtlCol="0">
            <a:spAutoFit/>
          </a:bodyPr>
          <a:lstStyle/>
          <a:p>
            <a:r>
              <a:rPr lang="en-US" b="1" dirty="0">
                <a:solidFill>
                  <a:schemeClr val="accent5"/>
                </a:solidFill>
                <a:latin typeface="Courier New" panose="02070309020205020404" pitchFamily="49" charset="0"/>
                <a:cs typeface="Courier New" panose="02070309020205020404" pitchFamily="49" charset="0"/>
              </a:rPr>
              <a:t>interface</a:t>
            </a:r>
            <a:r>
              <a:rPr lang="en-US" dirty="0">
                <a:latin typeface="Courier New" panose="02070309020205020404" pitchFamily="49" charset="0"/>
                <a:cs typeface="Courier New" panose="02070309020205020404" pitchFamily="49" charset="0"/>
              </a:rPr>
              <a:t> A{</a:t>
            </a:r>
          </a:p>
          <a:p>
            <a:r>
              <a:rPr lang="en-US" dirty="0">
                <a:latin typeface="Courier New" panose="02070309020205020404" pitchFamily="49" charset="0"/>
                <a:cs typeface="Courier New" panose="02070309020205020404" pitchFamily="49" charset="0"/>
              </a:rPr>
              <a:t>	</a:t>
            </a:r>
            <a:r>
              <a:rPr lang="en-US" b="1" dirty="0">
                <a:solidFill>
                  <a:schemeClr val="accent5"/>
                </a:solidFill>
                <a:latin typeface="Courier New" panose="02070309020205020404" pitchFamily="49" charset="0"/>
                <a:cs typeface="Courier New" panose="02070309020205020404" pitchFamily="49" charset="0"/>
              </a:rPr>
              <a:t>void</a:t>
            </a:r>
            <a:r>
              <a:rPr lang="en-US" dirty="0">
                <a:latin typeface="Courier New" panose="02070309020205020404" pitchFamily="49" charset="0"/>
                <a:cs typeface="Courier New" panose="02070309020205020404" pitchFamily="49" charset="0"/>
              </a:rPr>
              <a:t> method();</a:t>
            </a:r>
          </a:p>
          <a:p>
            <a:r>
              <a:rPr lang="en-US" dirty="0">
                <a:latin typeface="Courier New" panose="02070309020205020404" pitchFamily="49" charset="0"/>
                <a:cs typeface="Courier New" panose="02070309020205020404" pitchFamily="49" charset="0"/>
              </a:rPr>
              <a:t>}</a:t>
            </a:r>
          </a:p>
        </p:txBody>
      </p:sp>
      <p:sp>
        <p:nvSpPr>
          <p:cNvPr id="7" name="TextBox 6"/>
          <p:cNvSpPr txBox="1"/>
          <p:nvPr/>
        </p:nvSpPr>
        <p:spPr>
          <a:xfrm>
            <a:off x="553670" y="3254652"/>
            <a:ext cx="3679212" cy="923330"/>
          </a:xfrm>
          <a:prstGeom prst="rect">
            <a:avLst/>
          </a:prstGeom>
          <a:noFill/>
          <a:ln>
            <a:solidFill>
              <a:schemeClr val="accent1"/>
            </a:solidFill>
          </a:ln>
        </p:spPr>
        <p:txBody>
          <a:bodyPr wrap="square" rtlCol="0">
            <a:spAutoFit/>
          </a:bodyPr>
          <a:lstStyle/>
          <a:p>
            <a:r>
              <a:rPr lang="en-US" b="1" dirty="0">
                <a:solidFill>
                  <a:schemeClr val="accent5"/>
                </a:solidFill>
                <a:latin typeface="Courier New" panose="02070309020205020404" pitchFamily="49" charset="0"/>
                <a:cs typeface="Courier New" panose="02070309020205020404" pitchFamily="49" charset="0"/>
              </a:rPr>
              <a:t>interface</a:t>
            </a:r>
            <a:r>
              <a:rPr lang="en-US" dirty="0">
                <a:latin typeface="Courier New" panose="02070309020205020404" pitchFamily="49" charset="0"/>
                <a:cs typeface="Courier New" panose="02070309020205020404" pitchFamily="49" charset="0"/>
              </a:rPr>
              <a:t> A{</a:t>
            </a:r>
          </a:p>
          <a:p>
            <a:r>
              <a:rPr lang="en-US" dirty="0">
                <a:latin typeface="Courier New" panose="02070309020205020404" pitchFamily="49" charset="0"/>
                <a:cs typeface="Courier New" panose="02070309020205020404" pitchFamily="49" charset="0"/>
              </a:rPr>
              <a:t>	</a:t>
            </a:r>
            <a:r>
              <a:rPr lang="en-US" b="1" dirty="0">
                <a:solidFill>
                  <a:schemeClr val="accent5"/>
                </a:solidFill>
                <a:latin typeface="Courier New" panose="02070309020205020404" pitchFamily="49" charset="0"/>
                <a:cs typeface="Courier New" panose="02070309020205020404" pitchFamily="49" charset="0"/>
              </a:rPr>
              <a:t>void</a:t>
            </a:r>
            <a:r>
              <a:rPr lang="en-US" dirty="0">
                <a:latin typeface="Courier New" panose="02070309020205020404" pitchFamily="49" charset="0"/>
                <a:cs typeface="Courier New" panose="02070309020205020404" pitchFamily="49" charset="0"/>
              </a:rPr>
              <a:t> method(){}</a:t>
            </a:r>
          </a:p>
          <a:p>
            <a:r>
              <a:rPr lang="en-US" dirty="0">
                <a:latin typeface="Courier New" panose="02070309020205020404" pitchFamily="49" charset="0"/>
                <a:cs typeface="Courier New" panose="02070309020205020404" pitchFamily="49" charset="0"/>
              </a:rPr>
              <a:t>}</a:t>
            </a:r>
          </a:p>
        </p:txBody>
      </p:sp>
      <p:sp>
        <p:nvSpPr>
          <p:cNvPr id="8" name="TextBox 7"/>
          <p:cNvSpPr txBox="1"/>
          <p:nvPr/>
        </p:nvSpPr>
        <p:spPr>
          <a:xfrm>
            <a:off x="553669" y="4765278"/>
            <a:ext cx="3679212" cy="923330"/>
          </a:xfrm>
          <a:prstGeom prst="rect">
            <a:avLst/>
          </a:prstGeom>
          <a:noFill/>
          <a:ln>
            <a:solidFill>
              <a:schemeClr val="accent1"/>
            </a:solidFill>
          </a:ln>
        </p:spPr>
        <p:txBody>
          <a:bodyPr wrap="none" rtlCol="0">
            <a:spAutoFit/>
          </a:bodyPr>
          <a:lstStyle/>
          <a:p>
            <a:r>
              <a:rPr lang="en-US" b="1" dirty="0">
                <a:solidFill>
                  <a:schemeClr val="accent5"/>
                </a:solidFill>
                <a:latin typeface="Courier New" panose="02070309020205020404" pitchFamily="49" charset="0"/>
                <a:cs typeface="Courier New" panose="02070309020205020404" pitchFamily="49" charset="0"/>
              </a:rPr>
              <a:t>interface</a:t>
            </a:r>
            <a:r>
              <a:rPr lang="en-US" dirty="0">
                <a:latin typeface="Courier New" panose="02070309020205020404" pitchFamily="49" charset="0"/>
                <a:cs typeface="Courier New" panose="02070309020205020404" pitchFamily="49" charset="0"/>
              </a:rPr>
              <a:t> A{</a:t>
            </a:r>
          </a:p>
          <a:p>
            <a:r>
              <a:rPr lang="en-US" dirty="0">
                <a:latin typeface="Courier New" panose="02070309020205020404" pitchFamily="49" charset="0"/>
                <a:cs typeface="Courier New" panose="02070309020205020404" pitchFamily="49" charset="0"/>
              </a:rPr>
              <a:t>	</a:t>
            </a:r>
            <a:r>
              <a:rPr lang="en-US" b="1" dirty="0">
                <a:solidFill>
                  <a:schemeClr val="accent5"/>
                </a:solidFill>
                <a:latin typeface="Courier New" panose="02070309020205020404" pitchFamily="49" charset="0"/>
                <a:cs typeface="Courier New" panose="02070309020205020404" pitchFamily="49" charset="0"/>
              </a:rPr>
              <a:t>private</a:t>
            </a:r>
            <a:r>
              <a:rPr lang="en-US" dirty="0">
                <a:latin typeface="Courier New" panose="02070309020205020404" pitchFamily="49" charset="0"/>
                <a:cs typeface="Courier New" panose="02070309020205020404" pitchFamily="49" charset="0"/>
              </a:rPr>
              <a:t> </a:t>
            </a:r>
            <a:r>
              <a:rPr lang="en-US" b="1" dirty="0">
                <a:solidFill>
                  <a:schemeClr val="accent5"/>
                </a:solidFill>
                <a:latin typeface="Courier New" panose="02070309020205020404" pitchFamily="49" charset="0"/>
                <a:cs typeface="Courier New" panose="02070309020205020404" pitchFamily="49" charset="0"/>
              </a:rPr>
              <a:t>void</a:t>
            </a:r>
            <a:r>
              <a:rPr lang="en-US" dirty="0">
                <a:latin typeface="Courier New" panose="02070309020205020404" pitchFamily="49" charset="0"/>
                <a:cs typeface="Courier New" panose="02070309020205020404" pitchFamily="49" charset="0"/>
              </a:rPr>
              <a:t> method();</a:t>
            </a:r>
          </a:p>
          <a:p>
            <a:r>
              <a:rPr lang="en-US" dirty="0">
                <a:latin typeface="Courier New" panose="02070309020205020404" pitchFamily="49" charset="0"/>
                <a:cs typeface="Courier New" panose="02070309020205020404" pitchFamily="49" charset="0"/>
              </a:rPr>
              <a:t>}</a:t>
            </a:r>
          </a:p>
        </p:txBody>
      </p:sp>
      <p:sp>
        <p:nvSpPr>
          <p:cNvPr id="9" name="TextBox 8"/>
          <p:cNvSpPr txBox="1"/>
          <p:nvPr/>
        </p:nvSpPr>
        <p:spPr>
          <a:xfrm>
            <a:off x="4749414" y="1899662"/>
            <a:ext cx="3817071" cy="1200329"/>
          </a:xfrm>
          <a:prstGeom prst="rect">
            <a:avLst/>
          </a:prstGeom>
          <a:noFill/>
          <a:ln>
            <a:solidFill>
              <a:schemeClr val="accent1"/>
            </a:solidFill>
          </a:ln>
        </p:spPr>
        <p:txBody>
          <a:bodyPr wrap="none" rtlCol="0">
            <a:spAutoFit/>
          </a:bodyPr>
          <a:lstStyle/>
          <a:p>
            <a:r>
              <a:rPr lang="en-US" b="1" dirty="0">
                <a:solidFill>
                  <a:schemeClr val="accent5"/>
                </a:solidFill>
                <a:latin typeface="Courier New" panose="02070309020205020404" pitchFamily="49" charset="0"/>
                <a:cs typeface="Courier New" panose="02070309020205020404" pitchFamily="49" charset="0"/>
              </a:rPr>
              <a:t>interface</a:t>
            </a:r>
            <a:r>
              <a:rPr lang="en-US" dirty="0">
                <a:latin typeface="Courier New" panose="02070309020205020404" pitchFamily="49" charset="0"/>
                <a:cs typeface="Courier New" panose="02070309020205020404" pitchFamily="49" charset="0"/>
              </a:rPr>
              <a:t> A{</a:t>
            </a:r>
          </a:p>
          <a:p>
            <a:r>
              <a:rPr lang="en-US" dirty="0">
                <a:latin typeface="Courier New" panose="02070309020205020404" pitchFamily="49" charset="0"/>
                <a:cs typeface="Courier New" panose="02070309020205020404" pitchFamily="49" charset="0"/>
              </a:rPr>
              <a:t>	</a:t>
            </a:r>
            <a:r>
              <a:rPr lang="en-US" b="1" dirty="0">
                <a:solidFill>
                  <a:schemeClr val="accent5"/>
                </a:solidFill>
                <a:latin typeface="Courier New" panose="02070309020205020404" pitchFamily="49" charset="0"/>
                <a:cs typeface="Courier New" panose="02070309020205020404" pitchFamily="49" charset="0"/>
              </a:rPr>
              <a:t>public</a:t>
            </a:r>
            <a:r>
              <a:rPr lang="en-US" dirty="0">
                <a:latin typeface="Courier New" panose="02070309020205020404" pitchFamily="49" charset="0"/>
                <a:cs typeface="Courier New" panose="02070309020205020404" pitchFamily="49" charset="0"/>
              </a:rPr>
              <a:t> </a:t>
            </a:r>
            <a:r>
              <a:rPr lang="en-US" b="1" dirty="0">
                <a:solidFill>
                  <a:schemeClr val="accent5"/>
                </a:solidFill>
                <a:latin typeface="Courier New" panose="02070309020205020404" pitchFamily="49" charset="0"/>
                <a:cs typeface="Courier New" panose="02070309020205020404" pitchFamily="49" charset="0"/>
              </a:rPr>
              <a:t>static</a:t>
            </a:r>
            <a:r>
              <a:rPr lang="en-US" dirty="0">
                <a:latin typeface="Courier New" panose="02070309020205020404" pitchFamily="49" charset="0"/>
                <a:cs typeface="Courier New" panose="02070309020205020404" pitchFamily="49" charset="0"/>
              </a:rPr>
              <a:t> SEED = 1;</a:t>
            </a:r>
          </a:p>
          <a:p>
            <a:r>
              <a:rPr lang="en-US" b="1" dirty="0">
                <a:solidFill>
                  <a:schemeClr val="accent5"/>
                </a:solidFill>
                <a:latin typeface="Courier New" panose="02070309020205020404" pitchFamily="49" charset="0"/>
                <a:cs typeface="Courier New" panose="02070309020205020404" pitchFamily="49" charset="0"/>
              </a:rPr>
              <a:t>	void</a:t>
            </a:r>
            <a:r>
              <a:rPr lang="en-US" dirty="0">
                <a:latin typeface="Courier New" panose="02070309020205020404" pitchFamily="49" charset="0"/>
                <a:cs typeface="Courier New" panose="02070309020205020404" pitchFamily="49" charset="0"/>
              </a:rPr>
              <a:t> method();</a:t>
            </a:r>
          </a:p>
          <a:p>
            <a:r>
              <a:rPr lang="en-US" dirty="0">
                <a:latin typeface="Courier New" panose="02070309020205020404" pitchFamily="49" charset="0"/>
                <a:cs typeface="Courier New" panose="02070309020205020404" pitchFamily="49" charset="0"/>
              </a:rPr>
              <a:t>}</a:t>
            </a:r>
          </a:p>
        </p:txBody>
      </p:sp>
      <p:sp>
        <p:nvSpPr>
          <p:cNvPr id="10" name="TextBox 9"/>
          <p:cNvSpPr txBox="1"/>
          <p:nvPr/>
        </p:nvSpPr>
        <p:spPr>
          <a:xfrm>
            <a:off x="4763702" y="3254652"/>
            <a:ext cx="3817071" cy="923330"/>
          </a:xfrm>
          <a:prstGeom prst="rect">
            <a:avLst/>
          </a:prstGeom>
          <a:noFill/>
          <a:ln>
            <a:solidFill>
              <a:schemeClr val="accent1"/>
            </a:solidFill>
          </a:ln>
        </p:spPr>
        <p:txBody>
          <a:bodyPr wrap="none" rtlCol="0">
            <a:spAutoFit/>
          </a:bodyPr>
          <a:lstStyle/>
          <a:p>
            <a:r>
              <a:rPr lang="en-US" b="1" dirty="0">
                <a:solidFill>
                  <a:schemeClr val="accent5"/>
                </a:solidFill>
                <a:latin typeface="Courier New" panose="02070309020205020404" pitchFamily="49" charset="0"/>
                <a:cs typeface="Courier New" panose="02070309020205020404" pitchFamily="49" charset="0"/>
              </a:rPr>
              <a:t>interface</a:t>
            </a:r>
            <a:r>
              <a:rPr lang="en-US" dirty="0">
                <a:latin typeface="Courier New" panose="02070309020205020404" pitchFamily="49" charset="0"/>
                <a:cs typeface="Courier New" panose="02070309020205020404" pitchFamily="49" charset="0"/>
              </a:rPr>
              <a:t> A{</a:t>
            </a:r>
          </a:p>
          <a:p>
            <a:r>
              <a:rPr lang="en-US" dirty="0">
                <a:latin typeface="Courier New" panose="02070309020205020404" pitchFamily="49" charset="0"/>
                <a:cs typeface="Courier New" panose="02070309020205020404" pitchFamily="49" charset="0"/>
              </a:rPr>
              <a:t>	</a:t>
            </a:r>
            <a:r>
              <a:rPr lang="en-US" b="1" dirty="0">
                <a:solidFill>
                  <a:schemeClr val="accent5"/>
                </a:solidFill>
                <a:latin typeface="Courier New" panose="02070309020205020404" pitchFamily="49" charset="0"/>
                <a:cs typeface="Courier New" panose="02070309020205020404" pitchFamily="49" charset="0"/>
              </a:rPr>
              <a:t>abstract</a:t>
            </a:r>
            <a:r>
              <a:rPr lang="en-US" dirty="0">
                <a:latin typeface="Courier New" panose="02070309020205020404" pitchFamily="49" charset="0"/>
                <a:cs typeface="Courier New" panose="02070309020205020404" pitchFamily="49" charset="0"/>
              </a:rPr>
              <a:t> </a:t>
            </a:r>
            <a:r>
              <a:rPr lang="en-US" b="1" dirty="0">
                <a:solidFill>
                  <a:schemeClr val="accent5"/>
                </a:solidFill>
                <a:latin typeface="Courier New" panose="02070309020205020404" pitchFamily="49" charset="0"/>
                <a:cs typeface="Courier New" panose="02070309020205020404" pitchFamily="49" charset="0"/>
              </a:rPr>
              <a:t>void</a:t>
            </a:r>
            <a:r>
              <a:rPr lang="en-US" dirty="0">
                <a:latin typeface="Courier New" panose="02070309020205020404" pitchFamily="49" charset="0"/>
                <a:cs typeface="Courier New" panose="02070309020205020404" pitchFamily="49" charset="0"/>
              </a:rPr>
              <a:t> method();</a:t>
            </a:r>
          </a:p>
          <a:p>
            <a:r>
              <a:rPr lang="en-US" dirty="0">
                <a:latin typeface="Courier New" panose="02070309020205020404" pitchFamily="49" charset="0"/>
                <a:cs typeface="Courier New" panose="02070309020205020404" pitchFamily="49" charset="0"/>
              </a:rPr>
              <a:t>}</a:t>
            </a:r>
          </a:p>
        </p:txBody>
      </p:sp>
      <p:sp>
        <p:nvSpPr>
          <p:cNvPr id="11" name="TextBox 10"/>
          <p:cNvSpPr txBox="1"/>
          <p:nvPr/>
        </p:nvSpPr>
        <p:spPr>
          <a:xfrm>
            <a:off x="4832631" y="4796510"/>
            <a:ext cx="3679212" cy="923330"/>
          </a:xfrm>
          <a:prstGeom prst="rect">
            <a:avLst/>
          </a:prstGeom>
          <a:noFill/>
          <a:ln>
            <a:solidFill>
              <a:schemeClr val="accent1"/>
            </a:solidFill>
          </a:ln>
        </p:spPr>
        <p:txBody>
          <a:bodyPr wrap="square" rtlCol="0">
            <a:spAutoFit/>
          </a:bodyPr>
          <a:lstStyle/>
          <a:p>
            <a:r>
              <a:rPr lang="en-US" b="1" dirty="0">
                <a:solidFill>
                  <a:schemeClr val="accent5"/>
                </a:solidFill>
                <a:latin typeface="Courier New" panose="02070309020205020404" pitchFamily="49" charset="0"/>
                <a:cs typeface="Courier New" panose="02070309020205020404" pitchFamily="49" charset="0"/>
              </a:rPr>
              <a:t>interface</a:t>
            </a:r>
            <a:r>
              <a:rPr lang="en-US" dirty="0">
                <a:latin typeface="Courier New" panose="02070309020205020404" pitchFamily="49" charset="0"/>
                <a:cs typeface="Courier New" panose="02070309020205020404" pitchFamily="49" charset="0"/>
              </a:rPr>
              <a:t> A{</a:t>
            </a:r>
          </a:p>
          <a:p>
            <a:r>
              <a:rPr lang="en-US" dirty="0">
                <a:latin typeface="Courier New" panose="02070309020205020404" pitchFamily="49" charset="0"/>
                <a:cs typeface="Courier New" panose="02070309020205020404" pitchFamily="49" charset="0"/>
              </a:rPr>
              <a:t>	</a:t>
            </a:r>
            <a:r>
              <a:rPr lang="en-US" b="1" dirty="0">
                <a:solidFill>
                  <a:schemeClr val="accent5"/>
                </a:solidFill>
                <a:latin typeface="Courier New" panose="02070309020205020404" pitchFamily="49" charset="0"/>
                <a:cs typeface="Courier New" panose="02070309020205020404" pitchFamily="49" charset="0"/>
              </a:rPr>
              <a:t>final</a:t>
            </a:r>
            <a:r>
              <a:rPr lang="en-US" dirty="0">
                <a:latin typeface="Courier New" panose="02070309020205020404" pitchFamily="49" charset="0"/>
                <a:cs typeface="Courier New" panose="02070309020205020404" pitchFamily="49" charset="0"/>
              </a:rPr>
              <a:t> </a:t>
            </a:r>
            <a:r>
              <a:rPr lang="en-US" b="1" dirty="0">
                <a:solidFill>
                  <a:schemeClr val="accent5"/>
                </a:solidFill>
                <a:latin typeface="Courier New" panose="02070309020205020404" pitchFamily="49" charset="0"/>
                <a:cs typeface="Courier New" panose="02070309020205020404" pitchFamily="49" charset="0"/>
              </a:rPr>
              <a:t>void</a:t>
            </a:r>
            <a:r>
              <a:rPr lang="en-US" dirty="0">
                <a:latin typeface="Courier New" panose="02070309020205020404" pitchFamily="49" charset="0"/>
                <a:cs typeface="Courier New" panose="02070309020205020404" pitchFamily="49" charset="0"/>
              </a:rPr>
              <a:t> method();</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786192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5"/>
            <a:ext cx="8543637" cy="607073"/>
          </a:xfrm>
        </p:spPr>
        <p:txBody>
          <a:bodyPr/>
          <a:lstStyle/>
          <a:p>
            <a:r>
              <a:rPr lang="en-US" dirty="0"/>
              <a:t>Show the errors in the following code?</a:t>
            </a:r>
          </a:p>
        </p:txBody>
      </p:sp>
      <p:sp>
        <p:nvSpPr>
          <p:cNvPr id="3" name="Title 2"/>
          <p:cNvSpPr>
            <a:spLocks noGrp="1"/>
          </p:cNvSpPr>
          <p:nvPr>
            <p:ph type="ctrTitle"/>
          </p:nvPr>
        </p:nvSpPr>
        <p:spPr/>
        <p:txBody>
          <a:bodyPr/>
          <a:lstStyle/>
          <a:p>
            <a:r>
              <a:rPr lang="en-US" dirty="0"/>
              <a:t>Popup-Question(2)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43</a:t>
            </a:fld>
            <a:endParaRPr lang="en-US"/>
          </a:p>
        </p:txBody>
      </p:sp>
      <p:pic>
        <p:nvPicPr>
          <p:cNvPr id="5" name="Picture 4"/>
          <p:cNvPicPr>
            <a:picLocks noChangeAspect="1"/>
          </p:cNvPicPr>
          <p:nvPr/>
        </p:nvPicPr>
        <p:blipFill>
          <a:blip r:embed="rId3"/>
          <a:stretch>
            <a:fillRect/>
          </a:stretch>
        </p:blipFill>
        <p:spPr>
          <a:xfrm>
            <a:off x="613776" y="1553320"/>
            <a:ext cx="4690018" cy="3723373"/>
          </a:xfrm>
          <a:prstGeom prst="rect">
            <a:avLst/>
          </a:prstGeom>
        </p:spPr>
      </p:pic>
      <p:sp>
        <p:nvSpPr>
          <p:cNvPr id="6" name="TextBox 5"/>
          <p:cNvSpPr txBox="1"/>
          <p:nvPr/>
        </p:nvSpPr>
        <p:spPr>
          <a:xfrm>
            <a:off x="4304527" y="1782533"/>
            <a:ext cx="4754828" cy="461665"/>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Method1 in class B should be public.</a:t>
            </a:r>
          </a:p>
        </p:txBody>
      </p:sp>
      <p:sp>
        <p:nvSpPr>
          <p:cNvPr id="7" name="TextBox 6"/>
          <p:cNvSpPr txBox="1"/>
          <p:nvPr/>
        </p:nvSpPr>
        <p:spPr>
          <a:xfrm>
            <a:off x="4304527" y="2504904"/>
            <a:ext cx="4575291" cy="461665"/>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Class B does not override method2.</a:t>
            </a:r>
          </a:p>
        </p:txBody>
      </p:sp>
      <p:pic>
        <p:nvPicPr>
          <p:cNvPr id="9" name="Picture 8"/>
          <p:cNvPicPr>
            <a:picLocks noChangeAspect="1"/>
          </p:cNvPicPr>
          <p:nvPr/>
        </p:nvPicPr>
        <p:blipFill rotWithShape="1">
          <a:blip r:embed="rId4"/>
          <a:srcRect l="12108"/>
          <a:stretch/>
        </p:blipFill>
        <p:spPr>
          <a:xfrm>
            <a:off x="620560" y="5380738"/>
            <a:ext cx="3951440" cy="1114425"/>
          </a:xfrm>
          <a:prstGeom prst="rect">
            <a:avLst/>
          </a:prstGeom>
        </p:spPr>
      </p:pic>
      <p:pic>
        <p:nvPicPr>
          <p:cNvPr id="8" name="Picture 7"/>
          <p:cNvPicPr>
            <a:picLocks noChangeAspect="1"/>
          </p:cNvPicPr>
          <p:nvPr/>
        </p:nvPicPr>
        <p:blipFill>
          <a:blip r:embed="rId5"/>
          <a:stretch>
            <a:fillRect/>
          </a:stretch>
        </p:blipFill>
        <p:spPr>
          <a:xfrm>
            <a:off x="5856955" y="5234310"/>
            <a:ext cx="2759528" cy="1094430"/>
          </a:xfrm>
          <a:prstGeom prst="rect">
            <a:avLst/>
          </a:prstGeom>
        </p:spPr>
      </p:pic>
      <p:sp>
        <p:nvSpPr>
          <p:cNvPr id="10" name="TextBox 9"/>
          <p:cNvSpPr txBox="1"/>
          <p:nvPr/>
        </p:nvSpPr>
        <p:spPr>
          <a:xfrm>
            <a:off x="5303794" y="3415006"/>
            <a:ext cx="3540025" cy="1569660"/>
          </a:xfrm>
          <a:prstGeom prst="rect">
            <a:avLst/>
          </a:prstGeom>
          <a:noFill/>
        </p:spPr>
        <p:txBody>
          <a:bodyPr wrap="square" rtlCol="0">
            <a:spAutoFit/>
          </a:bodyPr>
          <a:lstStyle/>
          <a:p>
            <a:pPr algn="ctr"/>
            <a:r>
              <a:rPr lang="en-US" sz="1600" dirty="0">
                <a:solidFill>
                  <a:srgbClr val="C00000"/>
                </a:solidFill>
                <a:latin typeface="Times New Roman" panose="02020603050405020304" pitchFamily="18" charset="0"/>
                <a:cs typeface="Times New Roman" panose="02020603050405020304" pitchFamily="18" charset="0"/>
              </a:rPr>
              <a:t>Since Class C is abstract class, it is not necessary that it overrides all the abstract methods in the implemented interface.</a:t>
            </a:r>
          </a:p>
          <a:p>
            <a:pPr algn="ctr"/>
            <a:r>
              <a:rPr lang="en-US" sz="1600" dirty="0">
                <a:solidFill>
                  <a:srgbClr val="C00000"/>
                </a:solidFill>
                <a:latin typeface="Times New Roman" panose="02020603050405020304" pitchFamily="18" charset="0"/>
                <a:cs typeface="Times New Roman" panose="02020603050405020304" pitchFamily="18" charset="0"/>
              </a:rPr>
              <a:t>However, C’s subclasses  must override them if C does not override them.</a:t>
            </a:r>
          </a:p>
        </p:txBody>
      </p:sp>
    </p:spTree>
    <p:extLst>
      <p:ext uri="{BB962C8B-B14F-4D97-AF65-F5344CB8AC3E}">
        <p14:creationId xmlns:p14="http://schemas.microsoft.com/office/powerpoint/2010/main" val="308972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lstStyle/>
          <a:p>
            <a:r>
              <a:rPr lang="en-US" dirty="0"/>
              <a:t>Given the following declaration, what is the output of the code below;</a:t>
            </a:r>
          </a:p>
          <a:p>
            <a:endParaRPr lang="en-US" dirty="0"/>
          </a:p>
          <a:p>
            <a:endParaRPr lang="en-US" dirty="0"/>
          </a:p>
          <a:p>
            <a:endParaRPr lang="en-US" dirty="0"/>
          </a:p>
          <a:p>
            <a:endParaRPr lang="en-US" dirty="0"/>
          </a:p>
        </p:txBody>
      </p:sp>
      <p:sp>
        <p:nvSpPr>
          <p:cNvPr id="3" name="Title 2"/>
          <p:cNvSpPr>
            <a:spLocks noGrp="1"/>
          </p:cNvSpPr>
          <p:nvPr>
            <p:ph type="ctrTitle"/>
          </p:nvPr>
        </p:nvSpPr>
        <p:spPr/>
        <p:txBody>
          <a:bodyPr/>
          <a:lstStyle/>
          <a:p>
            <a:r>
              <a:rPr lang="en-US" dirty="0"/>
              <a:t>Popup-Question(3):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44</a:t>
            </a:fld>
            <a:endParaRPr lang="en-US"/>
          </a:p>
        </p:txBody>
      </p:sp>
      <p:sp>
        <p:nvSpPr>
          <p:cNvPr id="5" name="Rectangle 4"/>
          <p:cNvSpPr/>
          <p:nvPr/>
        </p:nvSpPr>
        <p:spPr>
          <a:xfrm>
            <a:off x="974835" y="1994384"/>
            <a:ext cx="7194331" cy="2246769"/>
          </a:xfrm>
          <a:prstGeom prst="rect">
            <a:avLst/>
          </a:prstGeom>
          <a:ln>
            <a:solidFill>
              <a:schemeClr val="tx1"/>
            </a:solidFill>
          </a:ln>
        </p:spPr>
        <p:txBody>
          <a:bodyPr wrap="square">
            <a:spAutoFit/>
          </a:bodyPr>
          <a:lstStyle/>
          <a:p>
            <a:pPr>
              <a:spcBef>
                <a:spcPts val="600"/>
              </a:spcBef>
            </a:pPr>
            <a:r>
              <a:rPr lang="en-US" sz="2400" dirty="0">
                <a:solidFill>
                  <a:schemeClr val="accent5"/>
                </a:solidFill>
                <a:latin typeface="Times New Roman" panose="02020603050405020304" pitchFamily="18" charset="0"/>
                <a:cs typeface="Times New Roman" panose="02020603050405020304" pitchFamily="18" charset="0"/>
              </a:rPr>
              <a:t>public interface  </a:t>
            </a:r>
            <a:r>
              <a:rPr lang="en-US" sz="2400" dirty="0" err="1">
                <a:latin typeface="Times New Roman" panose="02020603050405020304" pitchFamily="18" charset="0"/>
                <a:cs typeface="Times New Roman" panose="02020603050405020304" pitchFamily="18" charset="0"/>
              </a:rPr>
              <a:t>CanSwim</a:t>
            </a:r>
            <a:r>
              <a:rPr lang="en-US" sz="2400" dirty="0">
                <a:latin typeface="Times New Roman" panose="02020603050405020304" pitchFamily="18" charset="0"/>
                <a:cs typeface="Times New Roman" panose="02020603050405020304" pitchFamily="18" charset="0"/>
              </a:rPr>
              <a:t> {}</a:t>
            </a:r>
          </a:p>
          <a:p>
            <a:pPr>
              <a:spcBef>
                <a:spcPts val="600"/>
              </a:spcBef>
            </a:pPr>
            <a:r>
              <a:rPr lang="en-US" sz="2400" dirty="0">
                <a:solidFill>
                  <a:schemeClr val="accent5"/>
                </a:solidFill>
                <a:latin typeface="Times New Roman" panose="02020603050405020304" pitchFamily="18" charset="0"/>
                <a:cs typeface="Times New Roman" panose="02020603050405020304" pitchFamily="18" charset="0"/>
              </a:rPr>
              <a:t>public class </a:t>
            </a:r>
            <a:r>
              <a:rPr lang="en-US" sz="2400" dirty="0">
                <a:latin typeface="Times New Roman" panose="02020603050405020304" pitchFamily="18" charset="0"/>
                <a:cs typeface="Times New Roman" panose="02020603050405020304" pitchFamily="18" charset="0"/>
              </a:rPr>
              <a:t>Animal {}</a:t>
            </a:r>
          </a:p>
          <a:p>
            <a:pPr>
              <a:spcBef>
                <a:spcPts val="600"/>
              </a:spcBef>
            </a:pPr>
            <a:r>
              <a:rPr lang="en-US" sz="2400" dirty="0">
                <a:solidFill>
                  <a:schemeClr val="accent5"/>
                </a:solidFill>
                <a:latin typeface="Times New Roman" panose="02020603050405020304" pitchFamily="18" charset="0"/>
                <a:cs typeface="Times New Roman" panose="02020603050405020304" pitchFamily="18" charset="0"/>
              </a:rPr>
              <a:t>public class </a:t>
            </a:r>
            <a:r>
              <a:rPr lang="en-US" sz="2400" dirty="0">
                <a:latin typeface="Times New Roman" panose="02020603050405020304" pitchFamily="18" charset="0"/>
                <a:cs typeface="Times New Roman" panose="02020603050405020304" pitchFamily="18" charset="0"/>
              </a:rPr>
              <a:t>Bird</a:t>
            </a:r>
            <a:r>
              <a:rPr lang="en-US" sz="2400" dirty="0">
                <a:solidFill>
                  <a:schemeClr val="accent5"/>
                </a:solidFill>
                <a:latin typeface="Times New Roman" panose="02020603050405020304" pitchFamily="18" charset="0"/>
                <a:cs typeface="Times New Roman" panose="02020603050405020304" pitchFamily="18" charset="0"/>
              </a:rPr>
              <a:t> extends </a:t>
            </a:r>
            <a:r>
              <a:rPr lang="en-US" sz="2400" dirty="0">
                <a:latin typeface="Times New Roman" panose="02020603050405020304" pitchFamily="18" charset="0"/>
                <a:cs typeface="Times New Roman" panose="02020603050405020304" pitchFamily="18" charset="0"/>
              </a:rPr>
              <a:t>Animal {}</a:t>
            </a:r>
          </a:p>
          <a:p>
            <a:pPr>
              <a:spcBef>
                <a:spcPts val="600"/>
              </a:spcBef>
            </a:pPr>
            <a:r>
              <a:rPr lang="en-US" sz="2400" dirty="0">
                <a:solidFill>
                  <a:schemeClr val="accent5"/>
                </a:solidFill>
                <a:latin typeface="Times New Roman" panose="02020603050405020304" pitchFamily="18" charset="0"/>
                <a:cs typeface="Times New Roman" panose="02020603050405020304" pitchFamily="18" charset="0"/>
              </a:rPr>
              <a:t>public</a:t>
            </a:r>
            <a:r>
              <a:rPr lang="en-US" sz="2400" dirty="0">
                <a:latin typeface="Times New Roman" panose="02020603050405020304" pitchFamily="18" charset="0"/>
                <a:cs typeface="Times New Roman" panose="02020603050405020304" pitchFamily="18" charset="0"/>
              </a:rPr>
              <a:t> class Swan </a:t>
            </a:r>
            <a:r>
              <a:rPr lang="en-US" sz="2400" dirty="0">
                <a:solidFill>
                  <a:schemeClr val="accent5"/>
                </a:solidFill>
                <a:latin typeface="Times New Roman" panose="02020603050405020304" pitchFamily="18" charset="0"/>
                <a:cs typeface="Times New Roman" panose="02020603050405020304" pitchFamily="18" charset="0"/>
              </a:rPr>
              <a:t>extends</a:t>
            </a:r>
            <a:r>
              <a:rPr lang="en-US" sz="2400" dirty="0">
                <a:latin typeface="Times New Roman" panose="02020603050405020304" pitchFamily="18" charset="0"/>
                <a:cs typeface="Times New Roman" panose="02020603050405020304" pitchFamily="18" charset="0"/>
              </a:rPr>
              <a:t> Bird </a:t>
            </a:r>
            <a:r>
              <a:rPr lang="en-US" sz="2400" dirty="0">
                <a:solidFill>
                  <a:schemeClr val="accent5"/>
                </a:solidFill>
                <a:latin typeface="Times New Roman" panose="02020603050405020304" pitchFamily="18" charset="0"/>
                <a:cs typeface="Times New Roman" panose="02020603050405020304" pitchFamily="18" charset="0"/>
              </a:rPr>
              <a:t>implements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CanSwim</a:t>
            </a:r>
            <a:r>
              <a:rPr lang="en-US" sz="2400" dirty="0">
                <a:latin typeface="Times New Roman" panose="02020603050405020304" pitchFamily="18" charset="0"/>
                <a:cs typeface="Times New Roman" panose="02020603050405020304" pitchFamily="18" charset="0"/>
              </a:rPr>
              <a:t> {}</a:t>
            </a:r>
          </a:p>
          <a:p>
            <a:pPr>
              <a:spcBef>
                <a:spcPts val="600"/>
              </a:spcBef>
            </a:pPr>
            <a:r>
              <a:rPr lang="en-US" sz="2400" dirty="0">
                <a:solidFill>
                  <a:schemeClr val="accent5"/>
                </a:solidFill>
                <a:latin typeface="Times New Roman" panose="02020603050405020304" pitchFamily="18" charset="0"/>
                <a:cs typeface="Times New Roman" panose="02020603050405020304" pitchFamily="18" charset="0"/>
              </a:rPr>
              <a:t>Bird</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swanObject</a:t>
            </a:r>
            <a:r>
              <a:rPr lang="en-US" sz="2400" dirty="0">
                <a:latin typeface="Times New Roman" panose="02020603050405020304" pitchFamily="18" charset="0"/>
                <a:cs typeface="Times New Roman" panose="02020603050405020304" pitchFamily="18" charset="0"/>
              </a:rPr>
              <a:t> = </a:t>
            </a:r>
            <a:r>
              <a:rPr lang="en-US" sz="2400" dirty="0">
                <a:solidFill>
                  <a:schemeClr val="accent5"/>
                </a:solidFill>
                <a:latin typeface="Times New Roman" panose="02020603050405020304" pitchFamily="18" charset="0"/>
                <a:cs typeface="Times New Roman" panose="02020603050405020304" pitchFamily="18" charset="0"/>
              </a:rPr>
              <a:t>new</a:t>
            </a:r>
            <a:r>
              <a:rPr lang="en-US" sz="2400" dirty="0">
                <a:latin typeface="Times New Roman" panose="02020603050405020304" pitchFamily="18" charset="0"/>
                <a:cs typeface="Times New Roman" panose="02020603050405020304" pitchFamily="18" charset="0"/>
              </a:rPr>
              <a:t> </a:t>
            </a:r>
            <a:r>
              <a:rPr lang="en-US" sz="2400" dirty="0">
                <a:solidFill>
                  <a:schemeClr val="accent5"/>
                </a:solidFill>
                <a:latin typeface="Times New Roman" panose="02020603050405020304" pitchFamily="18" charset="0"/>
                <a:cs typeface="Times New Roman" panose="02020603050405020304" pitchFamily="18" charset="0"/>
              </a:rPr>
              <a:t>Swan()</a:t>
            </a:r>
            <a:r>
              <a:rPr lang="en-US" sz="2400" dirty="0">
                <a:latin typeface="Times New Roman" panose="02020603050405020304" pitchFamily="18" charset="0"/>
                <a:cs typeface="Times New Roman" panose="02020603050405020304" pitchFamily="18" charset="0"/>
              </a:rPr>
              <a:t>;</a:t>
            </a:r>
          </a:p>
        </p:txBody>
      </p:sp>
      <p:pic>
        <p:nvPicPr>
          <p:cNvPr id="8" name="Picture 7"/>
          <p:cNvPicPr>
            <a:picLocks noChangeAspect="1"/>
          </p:cNvPicPr>
          <p:nvPr/>
        </p:nvPicPr>
        <p:blipFill>
          <a:blip r:embed="rId3"/>
          <a:stretch>
            <a:fillRect/>
          </a:stretch>
        </p:blipFill>
        <p:spPr>
          <a:xfrm>
            <a:off x="1627297" y="4341884"/>
            <a:ext cx="6162675" cy="1905000"/>
          </a:xfrm>
          <a:prstGeom prst="rect">
            <a:avLst/>
          </a:prstGeom>
        </p:spPr>
      </p:pic>
    </p:spTree>
    <p:extLst>
      <p:ext uri="{BB962C8B-B14F-4D97-AF65-F5344CB8AC3E}">
        <p14:creationId xmlns:p14="http://schemas.microsoft.com/office/powerpoint/2010/main" val="2838283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altLang="en-US" dirty="0"/>
              <a:t>The Comparable Interface(1)</a:t>
            </a:r>
            <a:endParaRPr lang="en-US"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45</a:t>
            </a:fld>
            <a:endParaRPr lang="en-US"/>
          </a:p>
        </p:txBody>
      </p:sp>
      <p:sp>
        <p:nvSpPr>
          <p:cNvPr id="2" name="Content Placeholder 1"/>
          <p:cNvSpPr>
            <a:spLocks noGrp="1"/>
          </p:cNvSpPr>
          <p:nvPr>
            <p:ph idx="1"/>
          </p:nvPr>
        </p:nvSpPr>
        <p:spPr>
          <a:xfrm>
            <a:off x="314470" y="1071415"/>
            <a:ext cx="8529350" cy="5179436"/>
          </a:xfrm>
        </p:spPr>
        <p:txBody>
          <a:bodyPr anchor="t">
            <a:noAutofit/>
          </a:bodyPr>
          <a:lstStyle/>
          <a:p>
            <a:pPr>
              <a:lnSpc>
                <a:spcPct val="90000"/>
              </a:lnSpc>
            </a:pPr>
            <a:r>
              <a:rPr lang="en-US" altLang="en-US" dirty="0"/>
              <a:t>Defined in </a:t>
            </a:r>
            <a:r>
              <a:rPr lang="en-US" altLang="en-US" dirty="0" err="1">
                <a:solidFill>
                  <a:schemeClr val="accent5"/>
                </a:solidFill>
              </a:rPr>
              <a:t>java.</a:t>
            </a:r>
            <a:r>
              <a:rPr lang="en-US" altLang="en-US" sz="3200" dirty="0" err="1">
                <a:solidFill>
                  <a:schemeClr val="accent5"/>
                </a:solidFill>
              </a:rPr>
              <a:t>lang</a:t>
            </a:r>
            <a:r>
              <a:rPr lang="en-US" altLang="en-US" sz="3200" dirty="0">
                <a:solidFill>
                  <a:schemeClr val="accent5"/>
                </a:solidFill>
              </a:rPr>
              <a:t> </a:t>
            </a:r>
            <a:r>
              <a:rPr lang="en-US" altLang="en-US" sz="3200" dirty="0"/>
              <a:t>package.</a:t>
            </a:r>
          </a:p>
          <a:p>
            <a:pPr>
              <a:lnSpc>
                <a:spcPct val="90000"/>
              </a:lnSpc>
            </a:pPr>
            <a:r>
              <a:rPr lang="en-US" altLang="en-US" dirty="0"/>
              <a:t>Defines the </a:t>
            </a:r>
            <a:r>
              <a:rPr lang="en-US" altLang="en-US" dirty="0" err="1">
                <a:solidFill>
                  <a:schemeClr val="accent5"/>
                </a:solidFill>
              </a:rPr>
              <a:t>compareTo</a:t>
            </a:r>
            <a:r>
              <a:rPr lang="en-US" altLang="en-US" dirty="0">
                <a:solidFill>
                  <a:schemeClr val="tx2"/>
                </a:solidFill>
              </a:rPr>
              <a:t> </a:t>
            </a:r>
            <a:r>
              <a:rPr lang="en-US" altLang="en-US" dirty="0"/>
              <a:t>method for comparing objects.</a:t>
            </a:r>
          </a:p>
          <a:p>
            <a:pPr lvl="1">
              <a:lnSpc>
                <a:spcPct val="90000"/>
              </a:lnSpc>
            </a:pPr>
            <a:r>
              <a:rPr lang="en-US" altLang="en-US" dirty="0"/>
              <a:t>Find the larger of two objects of the same type.</a:t>
            </a:r>
          </a:p>
          <a:p>
            <a:pPr>
              <a:lnSpc>
                <a:spcPct val="90000"/>
              </a:lnSpc>
            </a:pPr>
            <a:endParaRPr lang="en-US" altLang="en-US" dirty="0">
              <a:solidFill>
                <a:schemeClr val="tx2"/>
              </a:solidFill>
            </a:endParaRPr>
          </a:p>
          <a:p>
            <a:pPr>
              <a:lnSpc>
                <a:spcPct val="90000"/>
              </a:lnSpc>
              <a:spcAft>
                <a:spcPts val="1200"/>
              </a:spcAft>
              <a:buFont typeface="Monotype Sorts" charset="2"/>
              <a:buNone/>
            </a:pPr>
            <a:endParaRPr lang="en-US" altLang="en-US" sz="3200" u="sng" dirty="0">
              <a:solidFill>
                <a:schemeClr val="tx2"/>
              </a:solidFill>
            </a:endParaRPr>
          </a:p>
          <a:p>
            <a:pPr>
              <a:lnSpc>
                <a:spcPct val="90000"/>
              </a:lnSpc>
              <a:spcAft>
                <a:spcPts val="1200"/>
              </a:spcAft>
              <a:buFont typeface="Monotype Sorts" charset="2"/>
              <a:buNone/>
            </a:pPr>
            <a:endParaRPr lang="en-US" altLang="en-US" sz="3200" u="sng" dirty="0">
              <a:solidFill>
                <a:schemeClr val="tx2"/>
              </a:solidFill>
            </a:endParaRPr>
          </a:p>
          <a:p>
            <a:pPr>
              <a:lnSpc>
                <a:spcPct val="90000"/>
              </a:lnSpc>
              <a:spcAft>
                <a:spcPts val="1200"/>
              </a:spcAft>
              <a:buFont typeface="Monotype Sorts" charset="2"/>
              <a:buNone/>
            </a:pPr>
            <a:endParaRPr lang="en-US" altLang="en-US" sz="3200" u="sng" dirty="0">
              <a:solidFill>
                <a:schemeClr val="tx2"/>
              </a:solidFill>
            </a:endParaRPr>
          </a:p>
          <a:p>
            <a:pPr>
              <a:lnSpc>
                <a:spcPct val="90000"/>
              </a:lnSpc>
              <a:spcAft>
                <a:spcPts val="1200"/>
              </a:spcAft>
              <a:buFont typeface="Monotype Sorts" charset="2"/>
              <a:buNone/>
            </a:pPr>
            <a:endParaRPr lang="en-US" altLang="en-US" sz="3200" u="sng" dirty="0">
              <a:solidFill>
                <a:schemeClr val="tx2"/>
              </a:solidFill>
            </a:endParaRPr>
          </a:p>
        </p:txBody>
      </p:sp>
      <p:grpSp>
        <p:nvGrpSpPr>
          <p:cNvPr id="5" name="Group 4"/>
          <p:cNvGrpSpPr/>
          <p:nvPr/>
        </p:nvGrpSpPr>
        <p:grpSpPr>
          <a:xfrm>
            <a:off x="372915" y="3211794"/>
            <a:ext cx="8398171" cy="2869771"/>
            <a:chOff x="745829" y="3211794"/>
            <a:chExt cx="8398171" cy="2869771"/>
          </a:xfrm>
        </p:grpSpPr>
        <p:sp>
          <p:nvSpPr>
            <p:cNvPr id="12" name="Content Placeholder 1"/>
            <p:cNvSpPr txBox="1">
              <a:spLocks/>
            </p:cNvSpPr>
            <p:nvPr/>
          </p:nvSpPr>
          <p:spPr>
            <a:xfrm>
              <a:off x="745829" y="3366770"/>
              <a:ext cx="6253534" cy="1668691"/>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600"/>
                </a:spcBef>
                <a:buClr>
                  <a:srgbClr val="1A864B"/>
                </a:buClr>
                <a:buFont typeface="Arial" panose="020B0604020202020204" pitchFamily="34" charset="0"/>
                <a:buChar char="•"/>
                <a:defRPr sz="28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600"/>
                </a:spcBef>
                <a:buClr>
                  <a:srgbClr val="1A864B"/>
                </a:buClr>
                <a:buFont typeface="Arial" panose="020B0604020202020204" pitchFamily="34" charset="0"/>
                <a:buChar char="•"/>
                <a:defRPr sz="24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100000"/>
                </a:lnSpc>
                <a:spcBef>
                  <a:spcPts val="6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100000"/>
                </a:lnSpc>
                <a:spcBef>
                  <a:spcPts val="6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100000"/>
                </a:lnSpc>
                <a:spcBef>
                  <a:spcPts val="6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Monotype Sorts" charset="2"/>
                <a:buNone/>
              </a:pPr>
              <a:r>
                <a:rPr lang="en-US" altLang="en-US" sz="3200" dirty="0">
                  <a:solidFill>
                    <a:schemeClr val="accent5"/>
                  </a:solidFill>
                </a:rPr>
                <a:t>public interface </a:t>
              </a:r>
              <a:r>
                <a:rPr lang="en-US" altLang="en-US" sz="3200" dirty="0">
                  <a:solidFill>
                    <a:schemeClr val="tx2"/>
                  </a:solidFill>
                </a:rPr>
                <a:t>Comparable&lt;E&gt; {</a:t>
              </a:r>
            </a:p>
            <a:p>
              <a:pPr>
                <a:lnSpc>
                  <a:spcPct val="90000"/>
                </a:lnSpc>
                <a:buFont typeface="Monotype Sorts" charset="2"/>
                <a:buNone/>
              </a:pPr>
              <a:r>
                <a:rPr lang="en-US" altLang="en-US" sz="3200" dirty="0">
                  <a:solidFill>
                    <a:schemeClr val="tx2"/>
                  </a:solidFill>
                </a:rPr>
                <a:t>  		</a:t>
              </a:r>
              <a:r>
                <a:rPr lang="en-US" altLang="en-US" sz="3200" dirty="0">
                  <a:solidFill>
                    <a:schemeClr val="accent5"/>
                  </a:solidFill>
                </a:rPr>
                <a:t>public</a:t>
              </a:r>
              <a:r>
                <a:rPr lang="en-US" altLang="en-US" sz="3200" dirty="0">
                  <a:solidFill>
                    <a:schemeClr val="tx2"/>
                  </a:solidFill>
                </a:rPr>
                <a:t> </a:t>
              </a:r>
              <a:r>
                <a:rPr lang="en-US" altLang="en-US" sz="3200" dirty="0" err="1">
                  <a:solidFill>
                    <a:schemeClr val="tx2"/>
                  </a:solidFill>
                </a:rPr>
                <a:t>int</a:t>
              </a:r>
              <a:r>
                <a:rPr lang="en-US" altLang="en-US" sz="3200" dirty="0">
                  <a:solidFill>
                    <a:schemeClr val="tx2"/>
                  </a:solidFill>
                </a:rPr>
                <a:t> </a:t>
              </a:r>
              <a:r>
                <a:rPr lang="en-US" altLang="en-US" sz="3200" dirty="0" err="1">
                  <a:solidFill>
                    <a:schemeClr val="tx2"/>
                  </a:solidFill>
                </a:rPr>
                <a:t>compareTo</a:t>
              </a:r>
              <a:r>
                <a:rPr lang="en-US" altLang="en-US" sz="3200" dirty="0">
                  <a:solidFill>
                    <a:schemeClr val="tx2"/>
                  </a:solidFill>
                </a:rPr>
                <a:t>(E </a:t>
              </a:r>
              <a:r>
                <a:rPr lang="en-US" altLang="en-US" sz="3200" dirty="0" err="1">
                  <a:solidFill>
                    <a:schemeClr val="tx2"/>
                  </a:solidFill>
                </a:rPr>
                <a:t>obj</a:t>
              </a:r>
              <a:r>
                <a:rPr lang="en-US" altLang="en-US" sz="3200" dirty="0">
                  <a:solidFill>
                    <a:schemeClr val="tx2"/>
                  </a:solidFill>
                </a:rPr>
                <a:t>);</a:t>
              </a:r>
            </a:p>
            <a:p>
              <a:pPr>
                <a:lnSpc>
                  <a:spcPct val="90000"/>
                </a:lnSpc>
                <a:spcAft>
                  <a:spcPts val="1200"/>
                </a:spcAft>
                <a:buFont typeface="Monotype Sorts" charset="2"/>
                <a:buNone/>
              </a:pPr>
              <a:r>
                <a:rPr lang="en-US" altLang="en-US" sz="3200" dirty="0">
                  <a:solidFill>
                    <a:schemeClr val="tx2"/>
                  </a:solidFill>
                </a:rPr>
                <a:t>}</a:t>
              </a:r>
              <a:endParaRPr lang="en-US" altLang="en-US" sz="3600" dirty="0">
                <a:solidFill>
                  <a:schemeClr val="accent5"/>
                </a:solidFill>
              </a:endParaRPr>
            </a:p>
          </p:txBody>
        </p:sp>
        <p:sp>
          <p:nvSpPr>
            <p:cNvPr id="14" name="TextBox 13"/>
            <p:cNvSpPr txBox="1"/>
            <p:nvPr/>
          </p:nvSpPr>
          <p:spPr>
            <a:xfrm>
              <a:off x="1990270" y="4881236"/>
              <a:ext cx="4036618" cy="1200329"/>
            </a:xfrm>
            <a:prstGeom prst="rect">
              <a:avLst/>
            </a:prstGeom>
            <a:noFill/>
            <a:ln>
              <a:solidFill>
                <a:schemeClr val="tx1"/>
              </a:solidFill>
            </a:ln>
          </p:spPr>
          <p:txBody>
            <a:bodyPr wrap="none" rtlCol="0">
              <a:spAutoFit/>
            </a:bodyPr>
            <a:lstStyle/>
            <a:p>
              <a:r>
                <a:rPr lang="en-US" sz="2400" b="1" dirty="0">
                  <a:latin typeface="Garamond" panose="02020404030301010803" pitchFamily="18" charset="0"/>
                </a:rPr>
                <a:t>-1: this object less than </a:t>
              </a:r>
              <a:r>
                <a:rPr lang="en-US" sz="2400" b="1" dirty="0" err="1">
                  <a:solidFill>
                    <a:schemeClr val="accent5"/>
                  </a:solidFill>
                  <a:latin typeface="Garamond" panose="02020404030301010803" pitchFamily="18" charset="0"/>
                </a:rPr>
                <a:t>obj</a:t>
              </a:r>
              <a:endParaRPr lang="en-US" sz="2400" b="1" dirty="0">
                <a:solidFill>
                  <a:schemeClr val="accent5"/>
                </a:solidFill>
                <a:latin typeface="Garamond" panose="02020404030301010803" pitchFamily="18" charset="0"/>
              </a:endParaRPr>
            </a:p>
            <a:p>
              <a:r>
                <a:rPr lang="en-US" sz="2400" b="1" dirty="0">
                  <a:latin typeface="Garamond" panose="02020404030301010803" pitchFamily="18" charset="0"/>
                </a:rPr>
                <a:t> 0: this object equal </a:t>
              </a:r>
              <a:r>
                <a:rPr lang="en-US" sz="2400" b="1" dirty="0" err="1">
                  <a:solidFill>
                    <a:schemeClr val="accent5"/>
                  </a:solidFill>
                  <a:latin typeface="Garamond" panose="02020404030301010803" pitchFamily="18" charset="0"/>
                </a:rPr>
                <a:t>obj</a:t>
              </a:r>
              <a:endParaRPr lang="en-US" sz="2400" b="1" dirty="0">
                <a:solidFill>
                  <a:schemeClr val="accent5"/>
                </a:solidFill>
                <a:latin typeface="Garamond" panose="02020404030301010803" pitchFamily="18" charset="0"/>
              </a:endParaRPr>
            </a:p>
            <a:p>
              <a:r>
                <a:rPr lang="en-US" sz="2400" b="1" dirty="0">
                  <a:latin typeface="Garamond" panose="02020404030301010803" pitchFamily="18" charset="0"/>
                </a:rPr>
                <a:t> 1: this object greater than </a:t>
              </a:r>
              <a:r>
                <a:rPr lang="en-US" sz="2400" b="1" dirty="0" err="1">
                  <a:solidFill>
                    <a:schemeClr val="accent5"/>
                  </a:solidFill>
                  <a:latin typeface="Garamond" panose="02020404030301010803" pitchFamily="18" charset="0"/>
                </a:rPr>
                <a:t>obj</a:t>
              </a:r>
              <a:endParaRPr lang="en-US" sz="2400" b="1" dirty="0">
                <a:solidFill>
                  <a:schemeClr val="accent5"/>
                </a:solidFill>
                <a:latin typeface="Garamond" panose="02020404030301010803" pitchFamily="18" charset="0"/>
              </a:endParaRPr>
            </a:p>
          </p:txBody>
        </p:sp>
        <p:cxnSp>
          <p:nvCxnSpPr>
            <p:cNvPr id="16" name="Straight Arrow Connector 15"/>
            <p:cNvCxnSpPr>
              <a:stCxn id="14" idx="0"/>
            </p:cNvCxnSpPr>
            <p:nvPr/>
          </p:nvCxnSpPr>
          <p:spPr>
            <a:xfrm flipH="1" flipV="1">
              <a:off x="3380659" y="4371582"/>
              <a:ext cx="627920" cy="509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445955" y="4292515"/>
              <a:ext cx="707074" cy="588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029318" y="3211794"/>
              <a:ext cx="2114682" cy="1168539"/>
            </a:xfrm>
            <a:prstGeom prst="ellipse">
              <a:avLst/>
            </a:prstGeom>
            <a:noFill/>
            <a:ln>
              <a:solidFill>
                <a:schemeClr val="tx1"/>
              </a:solidFill>
            </a:ln>
          </p:spPr>
          <p:txBody>
            <a:bodyPr wrap="square" rtlCol="0">
              <a:spAutoFit/>
            </a:bodyPr>
            <a:lstStyle/>
            <a:p>
              <a:pPr algn="ctr"/>
              <a:r>
                <a:rPr lang="en-US" sz="1600" b="1" dirty="0">
                  <a:latin typeface="Garamond" panose="02020404030301010803" pitchFamily="18" charset="0"/>
                </a:rPr>
                <a:t>E: generic type</a:t>
              </a:r>
            </a:p>
            <a:p>
              <a:pPr algn="ctr"/>
              <a:r>
                <a:rPr lang="en-US" sz="1600" b="1" dirty="0">
                  <a:solidFill>
                    <a:schemeClr val="accent5"/>
                  </a:solidFill>
                  <a:latin typeface="Garamond" panose="02020404030301010803" pitchFamily="18" charset="0"/>
                </a:rPr>
                <a:t>Replaced by concrete type</a:t>
              </a:r>
            </a:p>
          </p:txBody>
        </p:sp>
        <p:cxnSp>
          <p:nvCxnSpPr>
            <p:cNvPr id="23" name="Curved Connector 22"/>
            <p:cNvCxnSpPr>
              <a:stCxn id="19" idx="0"/>
            </p:cNvCxnSpPr>
            <p:nvPr/>
          </p:nvCxnSpPr>
          <p:spPr>
            <a:xfrm rot="16200000" flipH="1" flipV="1">
              <a:off x="7084823" y="2415038"/>
              <a:ext cx="205080" cy="1798592"/>
            </a:xfrm>
            <a:prstGeom prst="curvedConnector4">
              <a:avLst>
                <a:gd name="adj1" fmla="val -111469"/>
                <a:gd name="adj2" fmla="val 79394"/>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362796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altLang="en-US" dirty="0"/>
              <a:t>The Comparable Interface(2)</a:t>
            </a:r>
            <a:endParaRPr lang="en-US"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46</a:t>
            </a:fld>
            <a:endParaRPr lang="en-US"/>
          </a:p>
        </p:txBody>
      </p:sp>
      <p:sp>
        <p:nvSpPr>
          <p:cNvPr id="2" name="Content Placeholder 1"/>
          <p:cNvSpPr>
            <a:spLocks noGrp="1"/>
          </p:cNvSpPr>
          <p:nvPr>
            <p:ph idx="1"/>
          </p:nvPr>
        </p:nvSpPr>
        <p:spPr>
          <a:xfrm>
            <a:off x="314470" y="1071415"/>
            <a:ext cx="8529350" cy="5179436"/>
          </a:xfrm>
        </p:spPr>
        <p:txBody>
          <a:bodyPr anchor="t">
            <a:noAutofit/>
          </a:bodyPr>
          <a:lstStyle/>
          <a:p>
            <a:pPr>
              <a:lnSpc>
                <a:spcPct val="90000"/>
              </a:lnSpc>
            </a:pPr>
            <a:r>
              <a:rPr lang="en-US" altLang="en-US" sz="2400" dirty="0"/>
              <a:t>Many classes in the Java library implement Comparable to define a natural order for objects:</a:t>
            </a:r>
          </a:p>
          <a:p>
            <a:pPr lvl="1">
              <a:lnSpc>
                <a:spcPct val="90000"/>
              </a:lnSpc>
            </a:pPr>
            <a:r>
              <a:rPr lang="en-US" altLang="en-US" dirty="0"/>
              <a:t>Integer, Long, Float, Double, String and Date.</a:t>
            </a:r>
          </a:p>
          <a:p>
            <a:pPr>
              <a:lnSpc>
                <a:spcPct val="90000"/>
              </a:lnSpc>
            </a:pPr>
            <a:endParaRPr lang="en-US" altLang="en-US" dirty="0"/>
          </a:p>
        </p:txBody>
      </p:sp>
      <p:sp>
        <p:nvSpPr>
          <p:cNvPr id="26" name="Rectangle 25"/>
          <p:cNvSpPr/>
          <p:nvPr/>
        </p:nvSpPr>
        <p:spPr>
          <a:xfrm>
            <a:off x="314469" y="2301988"/>
            <a:ext cx="4100571" cy="1815882"/>
          </a:xfrm>
          <a:prstGeom prst="rect">
            <a:avLst/>
          </a:prstGeom>
          <a:ln>
            <a:solidFill>
              <a:schemeClr val="tx1"/>
            </a:solidFill>
          </a:ln>
        </p:spPr>
        <p:txBody>
          <a:bodyPr wrap="square">
            <a:spAutoFit/>
          </a:bodyPr>
          <a:lstStyle/>
          <a:p>
            <a:r>
              <a:rPr lang="en-US" sz="1600" b="1" dirty="0">
                <a:solidFill>
                  <a:schemeClr val="accent5"/>
                </a:solidFill>
                <a:latin typeface="Garamond" panose="02020404030301010803" pitchFamily="18" charset="0"/>
              </a:rPr>
              <a:t>public</a:t>
            </a:r>
            <a:r>
              <a:rPr lang="en-US" sz="1600" b="1" dirty="0">
                <a:latin typeface="Garamond" panose="02020404030301010803" pitchFamily="18" charset="0"/>
              </a:rPr>
              <a:t> </a:t>
            </a:r>
            <a:r>
              <a:rPr lang="en-US" sz="1600" b="1" dirty="0">
                <a:solidFill>
                  <a:schemeClr val="accent5"/>
                </a:solidFill>
                <a:latin typeface="Garamond" panose="02020404030301010803" pitchFamily="18" charset="0"/>
              </a:rPr>
              <a:t>final</a:t>
            </a:r>
            <a:r>
              <a:rPr lang="en-US" sz="1600" b="1" dirty="0">
                <a:latin typeface="Garamond" panose="02020404030301010803" pitchFamily="18" charset="0"/>
              </a:rPr>
              <a:t> class Integer </a:t>
            </a:r>
            <a:r>
              <a:rPr lang="en-US" sz="1600" b="1" dirty="0">
                <a:solidFill>
                  <a:schemeClr val="accent5"/>
                </a:solidFill>
                <a:latin typeface="Garamond" panose="02020404030301010803" pitchFamily="18" charset="0"/>
              </a:rPr>
              <a:t>extends</a:t>
            </a:r>
            <a:r>
              <a:rPr lang="en-US" sz="1600" b="1" dirty="0">
                <a:latin typeface="Garamond" panose="02020404030301010803" pitchFamily="18" charset="0"/>
              </a:rPr>
              <a:t> Number </a:t>
            </a:r>
            <a:r>
              <a:rPr lang="en-US" sz="1600" b="1" dirty="0">
                <a:solidFill>
                  <a:schemeClr val="accent5"/>
                </a:solidFill>
                <a:latin typeface="Garamond" panose="02020404030301010803" pitchFamily="18" charset="0"/>
              </a:rPr>
              <a:t>implements</a:t>
            </a:r>
            <a:r>
              <a:rPr lang="en-US" sz="1600" b="1" dirty="0">
                <a:latin typeface="Garamond" panose="02020404030301010803" pitchFamily="18" charset="0"/>
              </a:rPr>
              <a:t> Comparable&lt;Integer&gt; {</a:t>
            </a:r>
          </a:p>
          <a:p>
            <a:r>
              <a:rPr lang="en-US" sz="1600" b="1" dirty="0">
                <a:latin typeface="Garamond" panose="02020404030301010803" pitchFamily="18" charset="0"/>
              </a:rPr>
              <a:t>	@Override</a:t>
            </a:r>
          </a:p>
          <a:p>
            <a:r>
              <a:rPr lang="en-US" sz="1600" b="1" dirty="0">
                <a:solidFill>
                  <a:schemeClr val="accent5"/>
                </a:solidFill>
                <a:latin typeface="Garamond" panose="02020404030301010803" pitchFamily="18" charset="0"/>
              </a:rPr>
              <a:t>	public </a:t>
            </a:r>
            <a:r>
              <a:rPr lang="en-US" sz="1600" b="1" dirty="0" err="1">
                <a:solidFill>
                  <a:schemeClr val="accent5"/>
                </a:solidFill>
                <a:latin typeface="Garamond" panose="02020404030301010803" pitchFamily="18" charset="0"/>
              </a:rPr>
              <a:t>int</a:t>
            </a:r>
            <a:r>
              <a:rPr lang="en-US" sz="1600" b="1" dirty="0">
                <a:solidFill>
                  <a:schemeClr val="accent5"/>
                </a:solidFill>
                <a:latin typeface="Garamond" panose="02020404030301010803" pitchFamily="18" charset="0"/>
              </a:rPr>
              <a:t> </a:t>
            </a:r>
            <a:r>
              <a:rPr lang="en-US" sz="1600" b="1" dirty="0" err="1">
                <a:latin typeface="Garamond" panose="02020404030301010803" pitchFamily="18" charset="0"/>
              </a:rPr>
              <a:t>compareTo</a:t>
            </a:r>
            <a:r>
              <a:rPr lang="en-US" sz="1600" b="1" dirty="0">
                <a:latin typeface="Garamond" panose="02020404030301010803" pitchFamily="18" charset="0"/>
              </a:rPr>
              <a:t>(Integer </a:t>
            </a:r>
            <a:r>
              <a:rPr lang="en-US" sz="1600" b="1" dirty="0" err="1">
                <a:latin typeface="Garamond" panose="02020404030301010803" pitchFamily="18" charset="0"/>
              </a:rPr>
              <a:t>obj</a:t>
            </a:r>
            <a:r>
              <a:rPr lang="en-US" sz="1600" b="1" dirty="0">
                <a:latin typeface="Garamond" panose="02020404030301010803" pitchFamily="18" charset="0"/>
              </a:rPr>
              <a:t>) {</a:t>
            </a:r>
          </a:p>
          <a:p>
            <a:r>
              <a:rPr lang="en-US" sz="1600" b="1" dirty="0">
                <a:latin typeface="Garamond" panose="02020404030301010803" pitchFamily="18" charset="0"/>
              </a:rPr>
              <a:t>		// Implementation omitted</a:t>
            </a:r>
          </a:p>
          <a:p>
            <a:r>
              <a:rPr lang="en-US" sz="1600" b="1" dirty="0">
                <a:latin typeface="Garamond" panose="02020404030301010803" pitchFamily="18" charset="0"/>
              </a:rPr>
              <a:t>	}</a:t>
            </a:r>
          </a:p>
          <a:p>
            <a:r>
              <a:rPr lang="en-US" sz="1600" b="1" dirty="0">
                <a:latin typeface="Garamond" panose="02020404030301010803" pitchFamily="18" charset="0"/>
              </a:rPr>
              <a:t>}</a:t>
            </a:r>
          </a:p>
        </p:txBody>
      </p:sp>
      <p:sp>
        <p:nvSpPr>
          <p:cNvPr id="8" name="Rectangle 7"/>
          <p:cNvSpPr/>
          <p:nvPr/>
        </p:nvSpPr>
        <p:spPr>
          <a:xfrm>
            <a:off x="4572000" y="2301988"/>
            <a:ext cx="4257531" cy="1815882"/>
          </a:xfrm>
          <a:prstGeom prst="rect">
            <a:avLst/>
          </a:prstGeom>
          <a:ln>
            <a:solidFill>
              <a:schemeClr val="tx1"/>
            </a:solidFill>
          </a:ln>
        </p:spPr>
        <p:txBody>
          <a:bodyPr wrap="square">
            <a:spAutoFit/>
          </a:bodyPr>
          <a:lstStyle/>
          <a:p>
            <a:r>
              <a:rPr lang="en-US" sz="1600" b="1" dirty="0">
                <a:solidFill>
                  <a:schemeClr val="accent5"/>
                </a:solidFill>
                <a:latin typeface="Garamond" panose="02020404030301010803" pitchFamily="18" charset="0"/>
              </a:rPr>
              <a:t>public</a:t>
            </a:r>
            <a:r>
              <a:rPr lang="en-US" sz="1600" b="1" dirty="0">
                <a:latin typeface="Garamond" panose="02020404030301010803" pitchFamily="18" charset="0"/>
              </a:rPr>
              <a:t> </a:t>
            </a:r>
            <a:r>
              <a:rPr lang="en-US" sz="1600" b="1" dirty="0">
                <a:solidFill>
                  <a:schemeClr val="accent5"/>
                </a:solidFill>
                <a:latin typeface="Garamond" panose="02020404030301010803" pitchFamily="18" charset="0"/>
              </a:rPr>
              <a:t>final</a:t>
            </a:r>
            <a:r>
              <a:rPr lang="en-US" sz="1600" b="1" dirty="0">
                <a:latin typeface="Garamond" panose="02020404030301010803" pitchFamily="18" charset="0"/>
              </a:rPr>
              <a:t> class String </a:t>
            </a:r>
            <a:r>
              <a:rPr lang="en-US" sz="1600" b="1" dirty="0">
                <a:solidFill>
                  <a:schemeClr val="accent5"/>
                </a:solidFill>
                <a:latin typeface="Garamond" panose="02020404030301010803" pitchFamily="18" charset="0"/>
              </a:rPr>
              <a:t>extends</a:t>
            </a:r>
            <a:r>
              <a:rPr lang="en-US" sz="1600" b="1" dirty="0">
                <a:latin typeface="Garamond" panose="02020404030301010803" pitchFamily="18" charset="0"/>
              </a:rPr>
              <a:t> Object </a:t>
            </a:r>
            <a:r>
              <a:rPr lang="en-US" sz="1600" b="1" dirty="0">
                <a:solidFill>
                  <a:schemeClr val="accent5"/>
                </a:solidFill>
                <a:latin typeface="Garamond" panose="02020404030301010803" pitchFamily="18" charset="0"/>
              </a:rPr>
              <a:t>implements</a:t>
            </a:r>
            <a:r>
              <a:rPr lang="en-US" sz="1600" b="1" dirty="0">
                <a:latin typeface="Garamond" panose="02020404030301010803" pitchFamily="18" charset="0"/>
              </a:rPr>
              <a:t> Comparable&lt;String&gt; {</a:t>
            </a:r>
          </a:p>
          <a:p>
            <a:r>
              <a:rPr lang="en-US" sz="1600" b="1" dirty="0">
                <a:latin typeface="Garamond" panose="02020404030301010803" pitchFamily="18" charset="0"/>
              </a:rPr>
              <a:t>	@Override</a:t>
            </a:r>
          </a:p>
          <a:p>
            <a:r>
              <a:rPr lang="en-US" sz="1600" b="1" dirty="0">
                <a:solidFill>
                  <a:schemeClr val="accent5"/>
                </a:solidFill>
                <a:latin typeface="Garamond" panose="02020404030301010803" pitchFamily="18" charset="0"/>
              </a:rPr>
              <a:t>	public </a:t>
            </a:r>
            <a:r>
              <a:rPr lang="en-US" sz="1600" b="1" dirty="0" err="1">
                <a:solidFill>
                  <a:schemeClr val="accent5"/>
                </a:solidFill>
                <a:latin typeface="Garamond" panose="02020404030301010803" pitchFamily="18" charset="0"/>
              </a:rPr>
              <a:t>int</a:t>
            </a:r>
            <a:r>
              <a:rPr lang="en-US" sz="1600" b="1" dirty="0">
                <a:solidFill>
                  <a:schemeClr val="accent5"/>
                </a:solidFill>
                <a:latin typeface="Garamond" panose="02020404030301010803" pitchFamily="18" charset="0"/>
              </a:rPr>
              <a:t> </a:t>
            </a:r>
            <a:r>
              <a:rPr lang="en-US" sz="1600" b="1" dirty="0" err="1">
                <a:latin typeface="Garamond" panose="02020404030301010803" pitchFamily="18" charset="0"/>
              </a:rPr>
              <a:t>compareTo</a:t>
            </a:r>
            <a:r>
              <a:rPr lang="en-US" sz="1600" b="1" dirty="0">
                <a:latin typeface="Garamond" panose="02020404030301010803" pitchFamily="18" charset="0"/>
              </a:rPr>
              <a:t>(String </a:t>
            </a:r>
            <a:r>
              <a:rPr lang="en-US" sz="1600" b="1" dirty="0" err="1">
                <a:latin typeface="Garamond" panose="02020404030301010803" pitchFamily="18" charset="0"/>
              </a:rPr>
              <a:t>obj</a:t>
            </a:r>
            <a:r>
              <a:rPr lang="en-US" sz="1600" b="1" dirty="0">
                <a:latin typeface="Garamond" panose="02020404030301010803" pitchFamily="18" charset="0"/>
              </a:rPr>
              <a:t>) {</a:t>
            </a:r>
          </a:p>
          <a:p>
            <a:r>
              <a:rPr lang="en-US" sz="1600" b="1" dirty="0">
                <a:latin typeface="Garamond" panose="02020404030301010803" pitchFamily="18" charset="0"/>
              </a:rPr>
              <a:t>		// Implementation omitted</a:t>
            </a:r>
          </a:p>
          <a:p>
            <a:r>
              <a:rPr lang="en-US" sz="1600" b="1" dirty="0">
                <a:latin typeface="Garamond" panose="02020404030301010803" pitchFamily="18" charset="0"/>
              </a:rPr>
              <a:t>	}</a:t>
            </a:r>
          </a:p>
          <a:p>
            <a:r>
              <a:rPr lang="en-US" sz="1600" b="1" dirty="0">
                <a:latin typeface="Garamond" panose="02020404030301010803" pitchFamily="18" charset="0"/>
              </a:rPr>
              <a:t>}</a:t>
            </a:r>
          </a:p>
        </p:txBody>
      </p:sp>
      <p:sp>
        <p:nvSpPr>
          <p:cNvPr id="6" name="Rectangle 5"/>
          <p:cNvSpPr/>
          <p:nvPr/>
        </p:nvSpPr>
        <p:spPr>
          <a:xfrm>
            <a:off x="4280112" y="4401524"/>
            <a:ext cx="4563708" cy="1954381"/>
          </a:xfrm>
          <a:prstGeom prst="rect">
            <a:avLst/>
          </a:prstGeom>
        </p:spPr>
        <p:txBody>
          <a:bodyPr wrap="square">
            <a:spAutoFit/>
          </a:bodyPr>
          <a:lstStyle/>
          <a:p>
            <a:pPr>
              <a:spcBef>
                <a:spcPts val="600"/>
              </a:spcBef>
            </a:pPr>
            <a:r>
              <a:rPr lang="en-US" sz="1600" dirty="0">
                <a:latin typeface="Times New Roman" panose="02020603050405020304" pitchFamily="18" charset="0"/>
                <a:cs typeface="Times New Roman" panose="02020603050405020304" pitchFamily="18" charset="0"/>
              </a:rPr>
              <a:t>Integer n = new Integer(5);</a:t>
            </a:r>
          </a:p>
          <a:p>
            <a:pPr>
              <a:spcBef>
                <a:spcPts val="600"/>
              </a:spcBef>
            </a:pPr>
            <a:r>
              <a:rPr lang="en-US" sz="1600" dirty="0">
                <a:latin typeface="Times New Roman" panose="02020603050405020304" pitchFamily="18" charset="0"/>
                <a:cs typeface="Times New Roman" panose="02020603050405020304" pitchFamily="18" charset="0"/>
              </a:rPr>
              <a:t>System.out.println(new Integer(3).</a:t>
            </a:r>
            <a:r>
              <a:rPr lang="en-US" sz="1600" dirty="0" err="1">
                <a:latin typeface="Times New Roman" panose="02020603050405020304" pitchFamily="18" charset="0"/>
                <a:cs typeface="Times New Roman" panose="02020603050405020304" pitchFamily="18" charset="0"/>
              </a:rPr>
              <a:t>compareTo</a:t>
            </a:r>
            <a:r>
              <a:rPr lang="en-US" sz="1600" dirty="0">
                <a:latin typeface="Times New Roman" panose="02020603050405020304" pitchFamily="18" charset="0"/>
                <a:cs typeface="Times New Roman" panose="02020603050405020304" pitchFamily="18" charset="0"/>
              </a:rPr>
              <a:t>(n));</a:t>
            </a:r>
          </a:p>
          <a:p>
            <a:pPr>
              <a:spcBef>
                <a:spcPts val="600"/>
              </a:spcBef>
            </a:pPr>
            <a:r>
              <a:rPr lang="en-US" sz="1600" dirty="0">
                <a:latin typeface="Times New Roman" panose="02020603050405020304" pitchFamily="18" charset="0"/>
                <a:cs typeface="Times New Roman" panose="02020603050405020304" pitchFamily="18" charset="0"/>
              </a:rPr>
              <a:t>System.out.println("ABC".</a:t>
            </a:r>
            <a:r>
              <a:rPr lang="en-US" sz="1600" dirty="0" err="1">
                <a:latin typeface="Times New Roman" panose="02020603050405020304" pitchFamily="18" charset="0"/>
                <a:cs typeface="Times New Roman" panose="02020603050405020304" pitchFamily="18" charset="0"/>
              </a:rPr>
              <a:t>compareTo</a:t>
            </a:r>
            <a:r>
              <a:rPr lang="en-US" sz="1600" dirty="0">
                <a:latin typeface="Times New Roman" panose="02020603050405020304" pitchFamily="18" charset="0"/>
                <a:cs typeface="Times New Roman" panose="02020603050405020304" pitchFamily="18" charset="0"/>
              </a:rPr>
              <a:t>("ABE"));    </a:t>
            </a:r>
          </a:p>
          <a:p>
            <a:pPr>
              <a:spcBef>
                <a:spcPts val="600"/>
              </a:spcBef>
            </a:pPr>
            <a:r>
              <a:rPr lang="en-US" sz="1600" dirty="0" err="1">
                <a:latin typeface="Times New Roman" panose="02020603050405020304" pitchFamily="18" charset="0"/>
                <a:cs typeface="Times New Roman" panose="02020603050405020304" pitchFamily="18" charset="0"/>
              </a:rPr>
              <a:t>java.util.Date</a:t>
            </a:r>
            <a:r>
              <a:rPr lang="en-US" sz="1600" dirty="0">
                <a:latin typeface="Times New Roman" panose="02020603050405020304" pitchFamily="18" charset="0"/>
                <a:cs typeface="Times New Roman" panose="02020603050405020304" pitchFamily="18" charset="0"/>
              </a:rPr>
              <a:t> date1 = new </a:t>
            </a:r>
            <a:r>
              <a:rPr lang="en-US" sz="1600" dirty="0" err="1">
                <a:latin typeface="Times New Roman" panose="02020603050405020304" pitchFamily="18" charset="0"/>
                <a:cs typeface="Times New Roman" panose="02020603050405020304" pitchFamily="18" charset="0"/>
              </a:rPr>
              <a:t>java.util.Date</a:t>
            </a:r>
            <a:r>
              <a:rPr lang="en-US" sz="1600" dirty="0">
                <a:latin typeface="Times New Roman" panose="02020603050405020304" pitchFamily="18" charset="0"/>
                <a:cs typeface="Times New Roman" panose="02020603050405020304" pitchFamily="18" charset="0"/>
              </a:rPr>
              <a:t>(2013, 1, 1);    </a:t>
            </a:r>
          </a:p>
          <a:p>
            <a:pPr>
              <a:spcBef>
                <a:spcPts val="600"/>
              </a:spcBef>
            </a:pPr>
            <a:r>
              <a:rPr lang="en-US" sz="1600" dirty="0" err="1">
                <a:latin typeface="Times New Roman" panose="02020603050405020304" pitchFamily="18" charset="0"/>
                <a:cs typeface="Times New Roman" panose="02020603050405020304" pitchFamily="18" charset="0"/>
              </a:rPr>
              <a:t>java.util.Date</a:t>
            </a:r>
            <a:r>
              <a:rPr lang="en-US" sz="1600" dirty="0">
                <a:latin typeface="Times New Roman" panose="02020603050405020304" pitchFamily="18" charset="0"/>
                <a:cs typeface="Times New Roman" panose="02020603050405020304" pitchFamily="18" charset="0"/>
              </a:rPr>
              <a:t> date2 = new </a:t>
            </a:r>
            <a:r>
              <a:rPr lang="en-US" sz="1600" dirty="0" err="1">
                <a:latin typeface="Times New Roman" panose="02020603050405020304" pitchFamily="18" charset="0"/>
                <a:cs typeface="Times New Roman" panose="02020603050405020304" pitchFamily="18" charset="0"/>
              </a:rPr>
              <a:t>java.util.Date</a:t>
            </a:r>
            <a:r>
              <a:rPr lang="en-US" sz="1600" dirty="0">
                <a:latin typeface="Times New Roman" panose="02020603050405020304" pitchFamily="18" charset="0"/>
                <a:cs typeface="Times New Roman" panose="02020603050405020304" pitchFamily="18" charset="0"/>
              </a:rPr>
              <a:t>(2012, 1, 1);    </a:t>
            </a:r>
          </a:p>
          <a:p>
            <a:pPr>
              <a:spcBef>
                <a:spcPts val="600"/>
              </a:spcBef>
            </a:pPr>
            <a:r>
              <a:rPr lang="en-US" sz="1600" dirty="0">
                <a:latin typeface="Times New Roman" panose="02020603050405020304" pitchFamily="18" charset="0"/>
                <a:cs typeface="Times New Roman" panose="02020603050405020304" pitchFamily="18" charset="0"/>
              </a:rPr>
              <a:t>System.out.println(date1.compareTo(date2)); </a:t>
            </a:r>
          </a:p>
        </p:txBody>
      </p:sp>
      <p:sp>
        <p:nvSpPr>
          <p:cNvPr id="7" name="Rectangle 6"/>
          <p:cNvSpPr/>
          <p:nvPr/>
        </p:nvSpPr>
        <p:spPr>
          <a:xfrm>
            <a:off x="950479" y="4474651"/>
            <a:ext cx="2693625" cy="1077218"/>
          </a:xfrm>
          <a:prstGeom prst="rect">
            <a:avLst/>
          </a:prstGeom>
          <a:ln>
            <a:solidFill>
              <a:schemeClr val="tx1"/>
            </a:solidFill>
          </a:ln>
        </p:spPr>
        <p:txBody>
          <a:bodyPr wrap="square">
            <a:spAutoFit/>
          </a:bodyPr>
          <a:lstStyle/>
          <a:p>
            <a:r>
              <a:rPr lang="pt-BR" sz="1600" dirty="0">
                <a:latin typeface="Times New Roman" panose="02020603050405020304" pitchFamily="18" charset="0"/>
                <a:cs typeface="Times New Roman" panose="02020603050405020304" pitchFamily="18" charset="0"/>
              </a:rPr>
              <a:t>n instanceof Integer</a:t>
            </a:r>
          </a:p>
          <a:p>
            <a:r>
              <a:rPr lang="pt-BR" sz="1600" dirty="0">
                <a:latin typeface="Times New Roman" panose="02020603050405020304" pitchFamily="18" charset="0"/>
                <a:cs typeface="Times New Roman" panose="02020603050405020304" pitchFamily="18" charset="0"/>
              </a:rPr>
              <a:t>n instanceof Number</a:t>
            </a:r>
          </a:p>
          <a:p>
            <a:r>
              <a:rPr lang="pt-BR" sz="1600" dirty="0">
                <a:latin typeface="Times New Roman" panose="02020603050405020304" pitchFamily="18" charset="0"/>
                <a:cs typeface="Times New Roman" panose="02020603050405020304" pitchFamily="18" charset="0"/>
              </a:rPr>
              <a:t>n instanceof Object</a:t>
            </a:r>
          </a:p>
          <a:p>
            <a:r>
              <a:rPr lang="pt-BR" sz="1600" dirty="0">
                <a:latin typeface="Times New Roman" panose="02020603050405020304" pitchFamily="18" charset="0"/>
                <a:cs typeface="Times New Roman" panose="02020603050405020304" pitchFamily="18" charset="0"/>
              </a:rPr>
              <a:t>n instanceof Comparable</a:t>
            </a:r>
          </a:p>
        </p:txBody>
      </p:sp>
      <p:sp>
        <p:nvSpPr>
          <p:cNvPr id="9" name="Rectangle 8"/>
          <p:cNvSpPr/>
          <p:nvPr/>
        </p:nvSpPr>
        <p:spPr>
          <a:xfrm>
            <a:off x="950479" y="5599186"/>
            <a:ext cx="2693625" cy="861774"/>
          </a:xfrm>
          <a:prstGeom prst="rect">
            <a:avLst/>
          </a:prstGeom>
          <a:ln>
            <a:solidFill>
              <a:schemeClr val="tx1"/>
            </a:solidFill>
          </a:ln>
        </p:spPr>
        <p:txBody>
          <a:bodyPr wrap="square">
            <a:spAutoFit/>
          </a:bodyPr>
          <a:lstStyle/>
          <a:p>
            <a:r>
              <a:rPr lang="en-US" sz="1600" dirty="0">
                <a:latin typeface="Times New Roman" panose="02020603050405020304" pitchFamily="18" charset="0"/>
                <a:cs typeface="Times New Roman" panose="02020603050405020304" pitchFamily="18" charset="0"/>
              </a:rPr>
              <a:t>s </a:t>
            </a:r>
            <a:r>
              <a:rPr lang="en-US" sz="1600" dirty="0" err="1">
                <a:latin typeface="Times New Roman" panose="02020603050405020304" pitchFamily="18" charset="0"/>
                <a:cs typeface="Times New Roman" panose="02020603050405020304" pitchFamily="18" charset="0"/>
              </a:rPr>
              <a:t>instanceof</a:t>
            </a:r>
            <a:r>
              <a:rPr lang="en-US" sz="1600" dirty="0">
                <a:latin typeface="Times New Roman" panose="02020603050405020304" pitchFamily="18" charset="0"/>
                <a:cs typeface="Times New Roman" panose="02020603050405020304" pitchFamily="18" charset="0"/>
              </a:rPr>
              <a:t> String</a:t>
            </a:r>
          </a:p>
          <a:p>
            <a:r>
              <a:rPr lang="en-US" sz="1600" dirty="0">
                <a:latin typeface="Times New Roman" panose="02020603050405020304" pitchFamily="18" charset="0"/>
                <a:cs typeface="Times New Roman" panose="02020603050405020304" pitchFamily="18" charset="0"/>
              </a:rPr>
              <a:t>s </a:t>
            </a:r>
            <a:r>
              <a:rPr lang="en-US" sz="1600" dirty="0" err="1">
                <a:latin typeface="Times New Roman" panose="02020603050405020304" pitchFamily="18" charset="0"/>
                <a:cs typeface="Times New Roman" panose="02020603050405020304" pitchFamily="18" charset="0"/>
              </a:rPr>
              <a:t>instanceof</a:t>
            </a:r>
            <a:r>
              <a:rPr lang="en-US" sz="1600" dirty="0">
                <a:latin typeface="Times New Roman" panose="02020603050405020304" pitchFamily="18" charset="0"/>
                <a:cs typeface="Times New Roman" panose="02020603050405020304" pitchFamily="18" charset="0"/>
              </a:rPr>
              <a:t> Object</a:t>
            </a:r>
          </a:p>
          <a:p>
            <a:r>
              <a:rPr lang="en-US" sz="1600" dirty="0">
                <a:latin typeface="Times New Roman" panose="02020603050405020304" pitchFamily="18" charset="0"/>
                <a:cs typeface="Times New Roman" panose="02020603050405020304" pitchFamily="18" charset="0"/>
              </a:rPr>
              <a:t>s </a:t>
            </a:r>
            <a:r>
              <a:rPr lang="en-US" sz="1600" dirty="0" err="1">
                <a:latin typeface="Times New Roman" panose="02020603050405020304" pitchFamily="18" charset="0"/>
                <a:cs typeface="Times New Roman" panose="02020603050405020304" pitchFamily="18" charset="0"/>
              </a:rPr>
              <a:t>instanceof</a:t>
            </a:r>
            <a:r>
              <a:rPr lang="en-US" sz="1600" dirty="0">
                <a:latin typeface="Times New Roman" panose="02020603050405020304" pitchFamily="18" charset="0"/>
                <a:cs typeface="Times New Roman" panose="02020603050405020304" pitchFamily="18" charset="0"/>
              </a:rPr>
              <a:t> Comparable</a:t>
            </a:r>
          </a:p>
        </p:txBody>
      </p:sp>
      <p:sp>
        <p:nvSpPr>
          <p:cNvPr id="11" name="Rectangle 10"/>
          <p:cNvSpPr/>
          <p:nvPr/>
        </p:nvSpPr>
        <p:spPr>
          <a:xfrm>
            <a:off x="314469" y="4165187"/>
            <a:ext cx="4127668" cy="338554"/>
          </a:xfrm>
          <a:prstGeom prst="rect">
            <a:avLst/>
          </a:prstGeom>
        </p:spPr>
        <p:txBody>
          <a:bodyPr wrap="none">
            <a:spAutoFit/>
          </a:bodyPr>
          <a:lstStyle/>
          <a:p>
            <a:r>
              <a:rPr lang="en-US" sz="1600" dirty="0">
                <a:solidFill>
                  <a:srgbClr val="FF0000"/>
                </a:solidFill>
                <a:latin typeface="Cambria Math" panose="02040503050406030204" pitchFamily="18" charset="0"/>
                <a:ea typeface="Cambria Math" panose="02040503050406030204" pitchFamily="18" charset="0"/>
              </a:rPr>
              <a:t>Let n be an Integer object, s be a String object</a:t>
            </a:r>
          </a:p>
        </p:txBody>
      </p:sp>
    </p:spTree>
    <p:extLst>
      <p:ext uri="{BB962C8B-B14F-4D97-AF65-F5344CB8AC3E}">
        <p14:creationId xmlns:p14="http://schemas.microsoft.com/office/powerpoint/2010/main" val="16012609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altLang="en-US" dirty="0"/>
              <a:t>Generic sort Method</a:t>
            </a:r>
            <a:endParaRPr lang="en-US"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47</a:t>
            </a:fld>
            <a:endParaRPr lang="en-US"/>
          </a:p>
        </p:txBody>
      </p:sp>
      <p:sp>
        <p:nvSpPr>
          <p:cNvPr id="2" name="Content Placeholder 1"/>
          <p:cNvSpPr>
            <a:spLocks noGrp="1"/>
          </p:cNvSpPr>
          <p:nvPr>
            <p:ph idx="1"/>
          </p:nvPr>
        </p:nvSpPr>
        <p:spPr>
          <a:xfrm>
            <a:off x="314470" y="1071415"/>
            <a:ext cx="8529350" cy="5179436"/>
          </a:xfrm>
        </p:spPr>
        <p:txBody>
          <a:bodyPr anchor="t">
            <a:noAutofit/>
          </a:bodyPr>
          <a:lstStyle/>
          <a:p>
            <a:pPr>
              <a:lnSpc>
                <a:spcPct val="90000"/>
              </a:lnSpc>
            </a:pPr>
            <a:r>
              <a:rPr lang="en-US" altLang="en-US" dirty="0"/>
              <a:t>Provided the objects are instances of the Comparable interface</a:t>
            </a:r>
            <a:endParaRPr lang="en-US" altLang="en-US" sz="3200" dirty="0"/>
          </a:p>
          <a:p>
            <a:pPr lvl="1">
              <a:lnSpc>
                <a:spcPct val="90000"/>
              </a:lnSpc>
            </a:pPr>
            <a:r>
              <a:rPr lang="en-US" dirty="0" err="1"/>
              <a:t>java.util.Arrays</a:t>
            </a:r>
            <a:r>
              <a:rPr lang="en-US" dirty="0"/>
              <a:t>. sort(Object[]) method in the Java API uses the </a:t>
            </a:r>
            <a:r>
              <a:rPr lang="en-US" dirty="0" err="1"/>
              <a:t>compareTo</a:t>
            </a:r>
            <a:r>
              <a:rPr lang="en-US" dirty="0"/>
              <a:t> method to compare and sorts the objects in an array.</a:t>
            </a:r>
            <a:br>
              <a:rPr lang="en-US" dirty="0"/>
            </a:br>
            <a:endParaRPr lang="en-US" dirty="0"/>
          </a:p>
        </p:txBody>
      </p:sp>
      <p:pic>
        <p:nvPicPr>
          <p:cNvPr id="6" name="Picture 5">
            <a:extLst>
              <a:ext uri="{FF2B5EF4-FFF2-40B4-BE49-F238E27FC236}">
                <a16:creationId xmlns:a16="http://schemas.microsoft.com/office/drawing/2014/main" id="{D78D0E16-F529-4A69-86E9-4D3869E1BA58}"/>
              </a:ext>
            </a:extLst>
          </p:cNvPr>
          <p:cNvPicPr>
            <a:picLocks noChangeAspect="1"/>
          </p:cNvPicPr>
          <p:nvPr/>
        </p:nvPicPr>
        <p:blipFill>
          <a:blip r:embed="rId3"/>
          <a:stretch>
            <a:fillRect/>
          </a:stretch>
        </p:blipFill>
        <p:spPr>
          <a:xfrm>
            <a:off x="461962" y="3026657"/>
            <a:ext cx="8220075" cy="2543175"/>
          </a:xfrm>
          <a:prstGeom prst="rect">
            <a:avLst/>
          </a:prstGeom>
        </p:spPr>
      </p:pic>
    </p:spTree>
    <p:extLst>
      <p:ext uri="{BB962C8B-B14F-4D97-AF65-F5344CB8AC3E}">
        <p14:creationId xmlns:p14="http://schemas.microsoft.com/office/powerpoint/2010/main" val="1334151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altLang="en-US" dirty="0"/>
              <a:t>Defining Classes to Implement Comparable</a:t>
            </a:r>
            <a:endParaRPr lang="en-US"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48</a:t>
            </a:fld>
            <a:endParaRPr lang="en-US"/>
          </a:p>
        </p:txBody>
      </p:sp>
      <p:pic>
        <p:nvPicPr>
          <p:cNvPr id="6"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479" y="928792"/>
            <a:ext cx="5267365" cy="1653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
        <p:nvSpPr>
          <p:cNvPr id="7" name="TextBox 6"/>
          <p:cNvSpPr txBox="1"/>
          <p:nvPr/>
        </p:nvSpPr>
        <p:spPr>
          <a:xfrm>
            <a:off x="6169106" y="1339933"/>
            <a:ext cx="2816850" cy="830997"/>
          </a:xfrm>
          <a:prstGeom prst="rect">
            <a:avLst/>
          </a:prstGeom>
          <a:noFill/>
        </p:spPr>
        <p:txBody>
          <a:bodyPr wrap="square" rtlCol="0">
            <a:spAutoFit/>
          </a:bodyPr>
          <a:lstStyle/>
          <a:p>
            <a:pPr algn="ctr"/>
            <a:r>
              <a:rPr lang="en-US" sz="1200" dirty="0">
                <a:solidFill>
                  <a:srgbClr val="C00000"/>
                </a:solidFill>
                <a:latin typeface="Cambria Math" panose="02040503050406030204" pitchFamily="18" charset="0"/>
                <a:ea typeface="Cambria Math" panose="02040503050406030204" pitchFamily="18" charset="0"/>
              </a:rPr>
              <a:t>If we don’t  implements Comparable&lt;</a:t>
            </a:r>
            <a:r>
              <a:rPr lang="en-US" sz="1200" dirty="0" err="1">
                <a:solidFill>
                  <a:srgbClr val="C00000"/>
                </a:solidFill>
                <a:latin typeface="Cambria Math" panose="02040503050406030204" pitchFamily="18" charset="0"/>
                <a:ea typeface="Cambria Math" panose="02040503050406030204" pitchFamily="18" charset="0"/>
              </a:rPr>
              <a:t>ComparableRectangle</a:t>
            </a:r>
            <a:r>
              <a:rPr lang="en-US" sz="1200" dirty="0">
                <a:solidFill>
                  <a:srgbClr val="C00000"/>
                </a:solidFill>
                <a:latin typeface="Cambria Math" panose="02040503050406030204" pitchFamily="18" charset="0"/>
                <a:ea typeface="Cambria Math" panose="02040503050406030204" pitchFamily="18" charset="0"/>
              </a:rPr>
              <a:t>&gt;, we can not use </a:t>
            </a:r>
            <a:r>
              <a:rPr lang="en-US" sz="1200" dirty="0" err="1">
                <a:solidFill>
                  <a:srgbClr val="C00000"/>
                </a:solidFill>
                <a:latin typeface="Cambria Math" panose="02040503050406030204" pitchFamily="18" charset="0"/>
                <a:ea typeface="Cambria Math" panose="02040503050406030204" pitchFamily="18" charset="0"/>
              </a:rPr>
              <a:t>java.util.Arrays.sort</a:t>
            </a:r>
            <a:r>
              <a:rPr lang="en-US" sz="1200" dirty="0">
                <a:solidFill>
                  <a:srgbClr val="C00000"/>
                </a:solidFill>
                <a:latin typeface="Cambria Math" panose="02040503050406030204" pitchFamily="18" charset="0"/>
                <a:ea typeface="Cambria Math" panose="02040503050406030204" pitchFamily="18" charset="0"/>
              </a:rPr>
              <a:t>(rectangles); </a:t>
            </a:r>
          </a:p>
        </p:txBody>
      </p:sp>
      <p:pic>
        <p:nvPicPr>
          <p:cNvPr id="9" name="Picture 8">
            <a:extLst>
              <a:ext uri="{FF2B5EF4-FFF2-40B4-BE49-F238E27FC236}">
                <a16:creationId xmlns:a16="http://schemas.microsoft.com/office/drawing/2014/main" id="{630BB44C-AC2C-4882-AB73-CEAE76952B41}"/>
              </a:ext>
            </a:extLst>
          </p:cNvPr>
          <p:cNvPicPr>
            <a:picLocks noChangeAspect="1"/>
          </p:cNvPicPr>
          <p:nvPr/>
        </p:nvPicPr>
        <p:blipFill rotWithShape="1">
          <a:blip r:embed="rId4"/>
          <a:srcRect r="6978"/>
          <a:stretch/>
        </p:blipFill>
        <p:spPr>
          <a:xfrm>
            <a:off x="4307733" y="2422360"/>
            <a:ext cx="4678223" cy="4038600"/>
          </a:xfrm>
          <a:prstGeom prst="rect">
            <a:avLst/>
          </a:prstGeom>
        </p:spPr>
      </p:pic>
      <p:pic>
        <p:nvPicPr>
          <p:cNvPr id="11" name="Picture 10">
            <a:extLst>
              <a:ext uri="{FF2B5EF4-FFF2-40B4-BE49-F238E27FC236}">
                <a16:creationId xmlns:a16="http://schemas.microsoft.com/office/drawing/2014/main" id="{6D378C83-2BB0-46B7-97E1-17880B643DCF}"/>
              </a:ext>
            </a:extLst>
          </p:cNvPr>
          <p:cNvPicPr>
            <a:picLocks noChangeAspect="1"/>
          </p:cNvPicPr>
          <p:nvPr/>
        </p:nvPicPr>
        <p:blipFill>
          <a:blip r:embed="rId5"/>
          <a:stretch>
            <a:fillRect/>
          </a:stretch>
        </p:blipFill>
        <p:spPr>
          <a:xfrm>
            <a:off x="158044" y="2852779"/>
            <a:ext cx="4149689" cy="3382899"/>
          </a:xfrm>
          <a:prstGeom prst="rect">
            <a:avLst/>
          </a:prstGeom>
        </p:spPr>
      </p:pic>
    </p:spTree>
    <p:extLst>
      <p:ext uri="{BB962C8B-B14F-4D97-AF65-F5344CB8AC3E}">
        <p14:creationId xmlns:p14="http://schemas.microsoft.com/office/powerpoint/2010/main" val="367596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The Cloneable Interface(1)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49</a:t>
            </a:fld>
            <a:endParaRPr lang="en-US"/>
          </a:p>
        </p:txBody>
      </p:sp>
      <p:sp>
        <p:nvSpPr>
          <p:cNvPr id="2" name="Content Placeholder 1"/>
          <p:cNvSpPr>
            <a:spLocks noGrp="1"/>
          </p:cNvSpPr>
          <p:nvPr>
            <p:ph idx="1"/>
          </p:nvPr>
        </p:nvSpPr>
        <p:spPr>
          <a:xfrm>
            <a:off x="314470" y="1071415"/>
            <a:ext cx="8529350" cy="5179436"/>
          </a:xfrm>
        </p:spPr>
        <p:txBody>
          <a:bodyPr anchor="t">
            <a:noAutofit/>
          </a:bodyPr>
          <a:lstStyle/>
          <a:p>
            <a:pPr>
              <a:lnSpc>
                <a:spcPct val="90000"/>
              </a:lnSpc>
            </a:pPr>
            <a:r>
              <a:rPr lang="en-US" altLang="en-US" sz="2400" dirty="0"/>
              <a:t>Defined in </a:t>
            </a:r>
            <a:r>
              <a:rPr lang="en-US" altLang="en-US" sz="2400" dirty="0" err="1">
                <a:solidFill>
                  <a:schemeClr val="accent5"/>
                </a:solidFill>
              </a:rPr>
              <a:t>java.</a:t>
            </a:r>
            <a:r>
              <a:rPr lang="en-US" altLang="en-US" dirty="0" err="1">
                <a:solidFill>
                  <a:schemeClr val="accent5"/>
                </a:solidFill>
              </a:rPr>
              <a:t>lang</a:t>
            </a:r>
            <a:r>
              <a:rPr lang="en-US" altLang="en-US" dirty="0">
                <a:solidFill>
                  <a:schemeClr val="accent5"/>
                </a:solidFill>
              </a:rPr>
              <a:t> </a:t>
            </a:r>
            <a:r>
              <a:rPr lang="en-US" altLang="en-US" dirty="0"/>
              <a:t>package.</a:t>
            </a:r>
          </a:p>
          <a:p>
            <a:pPr>
              <a:lnSpc>
                <a:spcPct val="90000"/>
              </a:lnSpc>
            </a:pPr>
            <a:r>
              <a:rPr lang="en-US" altLang="en-US" sz="2400" dirty="0"/>
              <a:t>Defines the </a:t>
            </a:r>
            <a:r>
              <a:rPr lang="en-US" altLang="en-US" sz="2400" dirty="0">
                <a:solidFill>
                  <a:schemeClr val="accent5"/>
                </a:solidFill>
              </a:rPr>
              <a:t>clone</a:t>
            </a:r>
            <a:r>
              <a:rPr lang="en-US" altLang="en-US" sz="2400" dirty="0">
                <a:solidFill>
                  <a:schemeClr val="tx2"/>
                </a:solidFill>
              </a:rPr>
              <a:t> </a:t>
            </a:r>
            <a:r>
              <a:rPr lang="en-US" altLang="en-US" sz="2400" dirty="0"/>
              <a:t>method for copying objects.</a:t>
            </a:r>
          </a:p>
          <a:p>
            <a:pPr lvl="1">
              <a:lnSpc>
                <a:spcPct val="90000"/>
              </a:lnSpc>
            </a:pPr>
            <a:r>
              <a:rPr lang="en-US" altLang="en-US" sz="2000" dirty="0"/>
              <a:t>Create a copy of an object.</a:t>
            </a:r>
          </a:p>
          <a:p>
            <a:pPr>
              <a:lnSpc>
                <a:spcPct val="90000"/>
              </a:lnSpc>
            </a:pPr>
            <a:endParaRPr lang="en-US" altLang="en-US" sz="2400" dirty="0">
              <a:solidFill>
                <a:schemeClr val="tx2"/>
              </a:solidFill>
            </a:endParaRPr>
          </a:p>
          <a:p>
            <a:pPr>
              <a:lnSpc>
                <a:spcPct val="90000"/>
              </a:lnSpc>
              <a:spcAft>
                <a:spcPts val="1200"/>
              </a:spcAft>
              <a:buFont typeface="Monotype Sorts" charset="2"/>
              <a:buNone/>
            </a:pPr>
            <a:endParaRPr lang="en-US" altLang="en-US" u="sng" dirty="0">
              <a:solidFill>
                <a:schemeClr val="tx2"/>
              </a:solidFill>
            </a:endParaRPr>
          </a:p>
          <a:p>
            <a:pPr>
              <a:lnSpc>
                <a:spcPct val="90000"/>
              </a:lnSpc>
              <a:spcAft>
                <a:spcPts val="1200"/>
              </a:spcAft>
              <a:buFont typeface="Monotype Sorts" charset="2"/>
              <a:buNone/>
            </a:pPr>
            <a:endParaRPr lang="en-US" altLang="en-US" u="sng" dirty="0">
              <a:solidFill>
                <a:schemeClr val="tx2"/>
              </a:solidFill>
            </a:endParaRPr>
          </a:p>
          <a:p>
            <a:pPr>
              <a:lnSpc>
                <a:spcPct val="90000"/>
              </a:lnSpc>
              <a:spcAft>
                <a:spcPts val="1200"/>
              </a:spcAft>
              <a:buFont typeface="Monotype Sorts" charset="2"/>
              <a:buNone/>
            </a:pPr>
            <a:endParaRPr lang="en-US" altLang="en-US" u="sng" dirty="0">
              <a:solidFill>
                <a:schemeClr val="tx2"/>
              </a:solidFill>
            </a:endParaRPr>
          </a:p>
          <a:p>
            <a:pPr>
              <a:lnSpc>
                <a:spcPct val="90000"/>
              </a:lnSpc>
              <a:spcAft>
                <a:spcPts val="1200"/>
              </a:spcAft>
              <a:buFont typeface="Monotype Sorts" charset="2"/>
              <a:buNone/>
            </a:pPr>
            <a:endParaRPr lang="en-US" altLang="en-US" u="sng" dirty="0">
              <a:solidFill>
                <a:schemeClr val="tx2"/>
              </a:solidFill>
            </a:endParaRPr>
          </a:p>
          <a:p>
            <a:pPr>
              <a:lnSpc>
                <a:spcPct val="90000"/>
              </a:lnSpc>
              <a:spcAft>
                <a:spcPts val="1200"/>
              </a:spcAft>
              <a:buFont typeface="Monotype Sorts" charset="2"/>
              <a:buNone/>
            </a:pPr>
            <a:endParaRPr lang="en-US" altLang="en-US" u="sng" dirty="0">
              <a:solidFill>
                <a:schemeClr val="tx2"/>
              </a:solidFill>
            </a:endParaRPr>
          </a:p>
        </p:txBody>
      </p:sp>
      <p:grpSp>
        <p:nvGrpSpPr>
          <p:cNvPr id="10" name="Group 9"/>
          <p:cNvGrpSpPr/>
          <p:nvPr/>
        </p:nvGrpSpPr>
        <p:grpSpPr>
          <a:xfrm>
            <a:off x="314469" y="2652789"/>
            <a:ext cx="8529351" cy="3258835"/>
            <a:chOff x="314469" y="2652789"/>
            <a:chExt cx="8529351" cy="3258835"/>
          </a:xfrm>
        </p:grpSpPr>
        <p:sp>
          <p:nvSpPr>
            <p:cNvPr id="12" name="Content Placeholder 1"/>
            <p:cNvSpPr txBox="1">
              <a:spLocks/>
            </p:cNvSpPr>
            <p:nvPr/>
          </p:nvSpPr>
          <p:spPr>
            <a:xfrm>
              <a:off x="2033495" y="2652789"/>
              <a:ext cx="5091300" cy="1142598"/>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600"/>
                </a:spcBef>
                <a:buClr>
                  <a:srgbClr val="1A864B"/>
                </a:buClr>
                <a:buFont typeface="Arial" panose="020B0604020202020204" pitchFamily="34" charset="0"/>
                <a:buChar char="•"/>
                <a:defRPr sz="28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600"/>
                </a:spcBef>
                <a:buClr>
                  <a:srgbClr val="1A864B"/>
                </a:buClr>
                <a:buFont typeface="Arial" panose="020B0604020202020204" pitchFamily="34" charset="0"/>
                <a:buChar char="•"/>
                <a:defRPr sz="24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100000"/>
                </a:lnSpc>
                <a:spcBef>
                  <a:spcPts val="6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100000"/>
                </a:lnSpc>
                <a:spcBef>
                  <a:spcPts val="6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100000"/>
                </a:lnSpc>
                <a:spcBef>
                  <a:spcPts val="6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Monotype Sorts" charset="2"/>
                <a:buNone/>
              </a:pPr>
              <a:r>
                <a:rPr lang="en-US" altLang="en-US" dirty="0">
                  <a:solidFill>
                    <a:schemeClr val="accent5"/>
                  </a:solidFill>
                </a:rPr>
                <a:t>public interface </a:t>
              </a:r>
              <a:r>
                <a:rPr lang="en-US" altLang="en-US" dirty="0"/>
                <a:t>Cloneable {</a:t>
              </a:r>
            </a:p>
            <a:p>
              <a:pPr>
                <a:lnSpc>
                  <a:spcPct val="90000"/>
                </a:lnSpc>
                <a:buFont typeface="Monotype Sorts" charset="2"/>
                <a:buNone/>
              </a:pPr>
              <a:r>
                <a:rPr lang="en-US" altLang="en-US" dirty="0"/>
                <a:t> }</a:t>
              </a:r>
              <a:endParaRPr lang="en-US" altLang="en-US" sz="3200" dirty="0"/>
            </a:p>
          </p:txBody>
        </p:sp>
        <p:sp>
          <p:nvSpPr>
            <p:cNvPr id="13" name="Rounded Rectangle 12"/>
            <p:cNvSpPr/>
            <p:nvPr/>
          </p:nvSpPr>
          <p:spPr>
            <a:xfrm>
              <a:off x="5287747" y="4893780"/>
              <a:ext cx="3556073" cy="1017844"/>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It can be cloned using the </a:t>
              </a:r>
              <a:r>
                <a:rPr lang="en-US" sz="2000" b="1" dirty="0">
                  <a:solidFill>
                    <a:srgbClr val="FF0000"/>
                  </a:solidFill>
                  <a:latin typeface="Garamond" panose="02020404030301010803" pitchFamily="18" charset="0"/>
                </a:rPr>
                <a:t>clone()</a:t>
              </a:r>
              <a:r>
                <a:rPr lang="en-US" sz="2000" b="1" dirty="0">
                  <a:solidFill>
                    <a:schemeClr val="tx1"/>
                  </a:solidFill>
                  <a:latin typeface="Garamond" panose="02020404030301010803" pitchFamily="18" charset="0"/>
                </a:rPr>
                <a:t> method defined in the </a:t>
              </a:r>
              <a:r>
                <a:rPr lang="en-US" sz="2000" b="1" dirty="0">
                  <a:solidFill>
                    <a:schemeClr val="accent5"/>
                  </a:solidFill>
                  <a:latin typeface="Garamond" panose="02020404030301010803" pitchFamily="18" charset="0"/>
                </a:rPr>
                <a:t>Object class</a:t>
              </a:r>
            </a:p>
          </p:txBody>
        </p:sp>
        <p:sp>
          <p:nvSpPr>
            <p:cNvPr id="15" name="TextBox 14"/>
            <p:cNvSpPr txBox="1"/>
            <p:nvPr/>
          </p:nvSpPr>
          <p:spPr>
            <a:xfrm>
              <a:off x="7203826" y="2652789"/>
              <a:ext cx="1625705" cy="1168539"/>
            </a:xfrm>
            <a:prstGeom prst="ellipse">
              <a:avLst/>
            </a:prstGeom>
            <a:noFill/>
            <a:ln>
              <a:solidFill>
                <a:schemeClr val="tx1"/>
              </a:solidFill>
            </a:ln>
          </p:spPr>
          <p:txBody>
            <a:bodyPr wrap="square" rtlCol="0">
              <a:spAutoFit/>
            </a:bodyPr>
            <a:lstStyle/>
            <a:p>
              <a:pPr algn="ctr"/>
              <a:r>
                <a:rPr lang="en-US" sz="1600" b="1" dirty="0">
                  <a:latin typeface="Garamond" panose="02020404030301010803" pitchFamily="18" charset="0"/>
                </a:rPr>
                <a:t>Empty</a:t>
              </a:r>
            </a:p>
            <a:p>
              <a:pPr algn="ctr"/>
              <a:r>
                <a:rPr lang="en-US" sz="1600" b="1" dirty="0">
                  <a:solidFill>
                    <a:srgbClr val="FF0000"/>
                  </a:solidFill>
                  <a:latin typeface="Garamond" panose="02020404030301010803" pitchFamily="18" charset="0"/>
                </a:rPr>
                <a:t>A marker interface</a:t>
              </a:r>
            </a:p>
          </p:txBody>
        </p:sp>
        <p:cxnSp>
          <p:nvCxnSpPr>
            <p:cNvPr id="17" name="Curved Connector 16"/>
            <p:cNvCxnSpPr>
              <a:stCxn id="15" idx="4"/>
            </p:cNvCxnSpPr>
            <p:nvPr/>
          </p:nvCxnSpPr>
          <p:spPr>
            <a:xfrm rot="5400000" flipH="1">
              <a:off x="5971933" y="1776582"/>
              <a:ext cx="480656" cy="3608836"/>
            </a:xfrm>
            <a:prstGeom prst="curvedConnector4">
              <a:avLst>
                <a:gd name="adj1" fmla="val -47560"/>
                <a:gd name="adj2" fmla="val 612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endCxn id="13" idx="1"/>
            </p:cNvCxnSpPr>
            <p:nvPr/>
          </p:nvCxnSpPr>
          <p:spPr>
            <a:xfrm>
              <a:off x="3929203" y="4807788"/>
              <a:ext cx="1358544" cy="594914"/>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grpSp>
          <p:nvGrpSpPr>
            <p:cNvPr id="8" name="Group 7"/>
            <p:cNvGrpSpPr/>
            <p:nvPr/>
          </p:nvGrpSpPr>
          <p:grpSpPr>
            <a:xfrm>
              <a:off x="314469" y="3768637"/>
              <a:ext cx="3585404" cy="2056995"/>
              <a:chOff x="314469" y="3768637"/>
              <a:chExt cx="3585404" cy="2056995"/>
            </a:xfrm>
          </p:grpSpPr>
          <p:sp>
            <p:nvSpPr>
              <p:cNvPr id="11" name="Rounded Rectangle 10"/>
              <p:cNvSpPr/>
              <p:nvPr/>
            </p:nvSpPr>
            <p:spPr>
              <a:xfrm>
                <a:off x="314469" y="3768637"/>
                <a:ext cx="3556073" cy="941147"/>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Garamond" panose="02020404030301010803" pitchFamily="18" charset="0"/>
                  </a:rPr>
                  <a:t>If a class implements the </a:t>
                </a:r>
                <a:r>
                  <a:rPr lang="en-US" sz="2400" b="1" dirty="0">
                    <a:solidFill>
                      <a:schemeClr val="accent5"/>
                    </a:solidFill>
                    <a:latin typeface="Garamond" panose="02020404030301010803" pitchFamily="18" charset="0"/>
                  </a:rPr>
                  <a:t>Cloneable</a:t>
                </a:r>
                <a:r>
                  <a:rPr lang="en-US" sz="2400" b="1" dirty="0">
                    <a:solidFill>
                      <a:schemeClr val="tx1"/>
                    </a:solidFill>
                    <a:latin typeface="Garamond" panose="02020404030301010803" pitchFamily="18" charset="0"/>
                  </a:rPr>
                  <a:t> interface</a:t>
                </a:r>
              </a:p>
            </p:txBody>
          </p:sp>
          <p:sp>
            <p:nvSpPr>
              <p:cNvPr id="26" name="Rounded Rectangle 25"/>
              <p:cNvSpPr/>
              <p:nvPr/>
            </p:nvSpPr>
            <p:spPr>
              <a:xfrm>
                <a:off x="343800" y="4807788"/>
                <a:ext cx="3556073" cy="1017844"/>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and overrides the  </a:t>
                </a:r>
                <a:r>
                  <a:rPr lang="en-US" sz="2000" b="1" dirty="0">
                    <a:solidFill>
                      <a:srgbClr val="FF0000"/>
                    </a:solidFill>
                    <a:latin typeface="Garamond" panose="02020404030301010803" pitchFamily="18" charset="0"/>
                  </a:rPr>
                  <a:t>clone()</a:t>
                </a:r>
                <a:r>
                  <a:rPr lang="en-US" sz="2000" b="1" dirty="0">
                    <a:solidFill>
                      <a:schemeClr val="tx1"/>
                    </a:solidFill>
                    <a:latin typeface="Garamond" panose="02020404030301010803" pitchFamily="18" charset="0"/>
                  </a:rPr>
                  <a:t> method defined in the </a:t>
                </a:r>
                <a:r>
                  <a:rPr lang="en-US" sz="2000" b="1" dirty="0">
                    <a:solidFill>
                      <a:schemeClr val="accent5"/>
                    </a:solidFill>
                    <a:latin typeface="Garamond" panose="02020404030301010803" pitchFamily="18" charset="0"/>
                  </a:rPr>
                  <a:t>Object class</a:t>
                </a:r>
              </a:p>
            </p:txBody>
          </p:sp>
        </p:grpSp>
      </p:grpSp>
    </p:spTree>
    <p:extLst>
      <p:ext uri="{BB962C8B-B14F-4D97-AF65-F5344CB8AC3E}">
        <p14:creationId xmlns:p14="http://schemas.microsoft.com/office/powerpoint/2010/main" val="2568406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Motivation</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a:t>
            </a:fld>
            <a:endParaRPr lang="en-US"/>
          </a:p>
        </p:txBody>
      </p:sp>
      <p:grpSp>
        <p:nvGrpSpPr>
          <p:cNvPr id="33" name="Group 32"/>
          <p:cNvGrpSpPr/>
          <p:nvPr/>
        </p:nvGrpSpPr>
        <p:grpSpPr>
          <a:xfrm>
            <a:off x="2172614" y="1012896"/>
            <a:ext cx="5497706" cy="2469140"/>
            <a:chOff x="1821620" y="1716006"/>
            <a:chExt cx="5735966" cy="2799882"/>
          </a:xfrm>
        </p:grpSpPr>
        <p:sp>
          <p:nvSpPr>
            <p:cNvPr id="5" name="Rectangle 4"/>
            <p:cNvSpPr>
              <a:spLocks noChangeArrowheads="1"/>
            </p:cNvSpPr>
            <p:nvPr/>
          </p:nvSpPr>
          <p:spPr bwMode="auto">
            <a:xfrm>
              <a:off x="4194370" y="3242154"/>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None/>
              </a:pPr>
              <a:r>
                <a:rPr lang="en-GB" altLang="en-US" sz="1800" dirty="0">
                  <a:solidFill>
                    <a:srgbClr val="804000"/>
                  </a:solidFill>
                  <a:latin typeface="Courier New" panose="02070309020205020404" pitchFamily="49" charset="0"/>
                </a:rPr>
                <a:t>Circle</a:t>
              </a:r>
            </a:p>
          </p:txBody>
        </p:sp>
        <p:sp>
          <p:nvSpPr>
            <p:cNvPr id="6" name="AutoShape 5"/>
            <p:cNvSpPr>
              <a:spLocks noChangeArrowheads="1"/>
            </p:cNvSpPr>
            <p:nvPr/>
          </p:nvSpPr>
          <p:spPr bwMode="auto">
            <a:xfrm>
              <a:off x="4791272" y="2746854"/>
              <a:ext cx="228600" cy="228600"/>
            </a:xfrm>
            <a:prstGeom prst="triangle">
              <a:avLst>
                <a:gd name="adj" fmla="val 44444"/>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ar-SA" altLang="en-US" sz="2000">
                <a:solidFill>
                  <a:srgbClr val="804000"/>
                </a:solidFill>
                <a:latin typeface="Arial" panose="020B0604020202020204" pitchFamily="34" charset="0"/>
              </a:endParaRPr>
            </a:p>
          </p:txBody>
        </p:sp>
        <p:sp>
          <p:nvSpPr>
            <p:cNvPr id="7" name="Rectangle 6"/>
            <p:cNvSpPr>
              <a:spLocks noChangeArrowheads="1"/>
            </p:cNvSpPr>
            <p:nvPr/>
          </p:nvSpPr>
          <p:spPr bwMode="auto">
            <a:xfrm>
              <a:off x="5928811" y="3242154"/>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dirty="0">
                  <a:solidFill>
                    <a:srgbClr val="804000"/>
                  </a:solidFill>
                  <a:latin typeface="Courier New" panose="02070309020205020404" pitchFamily="49" charset="0"/>
                </a:rPr>
                <a:t>Rectangle</a:t>
              </a:r>
            </a:p>
          </p:txBody>
        </p:sp>
        <p:sp>
          <p:nvSpPr>
            <p:cNvPr id="8" name="Rectangle 7"/>
            <p:cNvSpPr>
              <a:spLocks noChangeArrowheads="1"/>
            </p:cNvSpPr>
            <p:nvPr/>
          </p:nvSpPr>
          <p:spPr bwMode="auto">
            <a:xfrm>
              <a:off x="2484806" y="3242154"/>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None/>
              </a:pPr>
              <a:r>
                <a:rPr lang="en-GB" altLang="en-US" sz="1800" dirty="0">
                  <a:solidFill>
                    <a:srgbClr val="804000"/>
                  </a:solidFill>
                  <a:latin typeface="Courier New" panose="02070309020205020404" pitchFamily="49" charset="0"/>
                </a:rPr>
                <a:t>Triangle</a:t>
              </a:r>
            </a:p>
          </p:txBody>
        </p:sp>
        <p:cxnSp>
          <p:nvCxnSpPr>
            <p:cNvPr id="9" name="AutoShape 8"/>
            <p:cNvCxnSpPr>
              <a:cxnSpLocks noChangeShapeType="1"/>
            </p:cNvCxnSpPr>
            <p:nvPr/>
          </p:nvCxnSpPr>
          <p:spPr bwMode="auto">
            <a:xfrm rot="5400000" flipH="1" flipV="1">
              <a:off x="4013657" y="2348673"/>
              <a:ext cx="266700" cy="1520262"/>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cxnSp>
          <p:nvCxnSpPr>
            <p:cNvPr id="11" name="AutoShape 10"/>
            <p:cNvCxnSpPr>
              <a:cxnSpLocks noChangeShapeType="1"/>
            </p:cNvCxnSpPr>
            <p:nvPr/>
          </p:nvCxnSpPr>
          <p:spPr bwMode="auto">
            <a:xfrm rot="16200000" flipV="1">
              <a:off x="5684685" y="2183640"/>
              <a:ext cx="266700" cy="1850328"/>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grpSp>
          <p:nvGrpSpPr>
            <p:cNvPr id="14" name="Group 13"/>
            <p:cNvGrpSpPr>
              <a:grpSpLocks/>
            </p:cNvGrpSpPr>
            <p:nvPr/>
          </p:nvGrpSpPr>
          <p:grpSpPr bwMode="auto">
            <a:xfrm>
              <a:off x="3534396" y="1716006"/>
              <a:ext cx="2566988" cy="1049338"/>
              <a:chOff x="2232" y="737"/>
              <a:chExt cx="1350" cy="661"/>
            </a:xfrm>
            <a:noFill/>
          </p:grpSpPr>
          <p:sp>
            <p:nvSpPr>
              <p:cNvPr id="15" name="Rectangle 14"/>
              <p:cNvSpPr>
                <a:spLocks noChangeArrowheads="1"/>
              </p:cNvSpPr>
              <p:nvPr/>
            </p:nvSpPr>
            <p:spPr bwMode="auto">
              <a:xfrm>
                <a:off x="2232" y="971"/>
                <a:ext cx="1350" cy="427"/>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GB" altLang="en-US" sz="1800" i="1">
                    <a:latin typeface="Courier New" panose="02070309020205020404" pitchFamily="49" charset="0"/>
                  </a:rPr>
                  <a:t>getArea(): double</a:t>
                </a:r>
              </a:p>
              <a:p>
                <a:pPr eaLnBrk="1" hangingPunct="1">
                  <a:spcBef>
                    <a:spcPct val="0"/>
                  </a:spcBef>
                  <a:buClrTx/>
                  <a:buSzTx/>
                  <a:buFontTx/>
                  <a:buNone/>
                </a:pPr>
                <a:r>
                  <a:rPr lang="en-GB" altLang="en-US" sz="1800">
                    <a:latin typeface="Courier New" panose="02070309020205020404" pitchFamily="49" charset="0"/>
                  </a:rPr>
                  <a:t>setColour(int)</a:t>
                </a:r>
              </a:p>
            </p:txBody>
          </p:sp>
          <p:sp>
            <p:nvSpPr>
              <p:cNvPr id="16" name="Rectangle 15"/>
              <p:cNvSpPr>
                <a:spLocks noChangeArrowheads="1"/>
              </p:cNvSpPr>
              <p:nvPr/>
            </p:nvSpPr>
            <p:spPr bwMode="auto">
              <a:xfrm>
                <a:off x="2232" y="737"/>
                <a:ext cx="1350" cy="235"/>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i="1" dirty="0">
                    <a:latin typeface="Courier New" panose="02070309020205020404" pitchFamily="49" charset="0"/>
                  </a:rPr>
                  <a:t>Shape</a:t>
                </a:r>
              </a:p>
            </p:txBody>
          </p:sp>
        </p:grpSp>
        <p:sp>
          <p:nvSpPr>
            <p:cNvPr id="17" name="Rectangle 16"/>
            <p:cNvSpPr>
              <a:spLocks noChangeArrowheads="1"/>
            </p:cNvSpPr>
            <p:nvPr/>
          </p:nvSpPr>
          <p:spPr bwMode="auto">
            <a:xfrm>
              <a:off x="1821620" y="4128538"/>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dirty="0">
                  <a:solidFill>
                    <a:srgbClr val="804000"/>
                  </a:solidFill>
                  <a:latin typeface="Courier New" panose="02070309020205020404" pitchFamily="49" charset="0"/>
                </a:rPr>
                <a:t>Right </a:t>
              </a:r>
            </a:p>
          </p:txBody>
        </p:sp>
        <p:sp>
          <p:nvSpPr>
            <p:cNvPr id="18" name="Rectangle 17"/>
            <p:cNvSpPr>
              <a:spLocks noChangeArrowheads="1"/>
            </p:cNvSpPr>
            <p:nvPr/>
          </p:nvSpPr>
          <p:spPr bwMode="auto">
            <a:xfrm>
              <a:off x="3509134" y="4128538"/>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dirty="0">
                  <a:solidFill>
                    <a:srgbClr val="804000"/>
                  </a:solidFill>
                  <a:latin typeface="Courier New" panose="02070309020205020404" pitchFamily="49" charset="0"/>
                </a:rPr>
                <a:t>Equilateral</a:t>
              </a:r>
            </a:p>
          </p:txBody>
        </p:sp>
        <p:cxnSp>
          <p:nvCxnSpPr>
            <p:cNvPr id="22" name="AutoShape 10"/>
            <p:cNvCxnSpPr>
              <a:cxnSpLocks noChangeShapeType="1"/>
            </p:cNvCxnSpPr>
            <p:nvPr/>
          </p:nvCxnSpPr>
          <p:spPr bwMode="auto">
            <a:xfrm rot="5400000" flipH="1">
              <a:off x="3812347" y="3564089"/>
              <a:ext cx="266700" cy="873125"/>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sp>
          <p:nvSpPr>
            <p:cNvPr id="23" name="AutoShape 5"/>
            <p:cNvSpPr>
              <a:spLocks noChangeArrowheads="1"/>
            </p:cNvSpPr>
            <p:nvPr/>
          </p:nvSpPr>
          <p:spPr bwMode="auto">
            <a:xfrm>
              <a:off x="3394834" y="3634336"/>
              <a:ext cx="228600" cy="228600"/>
            </a:xfrm>
            <a:prstGeom prst="triangle">
              <a:avLst>
                <a:gd name="adj" fmla="val 44444"/>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ar-SA" altLang="en-US" sz="2000">
                <a:solidFill>
                  <a:srgbClr val="804000"/>
                </a:solidFill>
                <a:latin typeface="Arial" panose="020B0604020202020204" pitchFamily="34" charset="0"/>
              </a:endParaRPr>
            </a:p>
          </p:txBody>
        </p:sp>
        <p:cxnSp>
          <p:nvCxnSpPr>
            <p:cNvPr id="24" name="AutoShape 10"/>
            <p:cNvCxnSpPr>
              <a:cxnSpLocks noChangeShapeType="1"/>
            </p:cNvCxnSpPr>
            <p:nvPr/>
          </p:nvCxnSpPr>
          <p:spPr bwMode="auto">
            <a:xfrm rot="16200000" flipH="1" flipV="1">
              <a:off x="2939221" y="3567255"/>
              <a:ext cx="266700" cy="873125"/>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cxnSp>
          <p:nvCxnSpPr>
            <p:cNvPr id="32" name="AutoShape 10"/>
            <p:cNvCxnSpPr>
              <a:cxnSpLocks noChangeShapeType="1"/>
            </p:cNvCxnSpPr>
            <p:nvPr/>
          </p:nvCxnSpPr>
          <p:spPr bwMode="auto">
            <a:xfrm rot="5400000">
              <a:off x="4836021" y="3188139"/>
              <a:ext cx="128016" cy="1"/>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grpSp>
      <p:sp>
        <p:nvSpPr>
          <p:cNvPr id="31" name="Content Placeholder 1"/>
          <p:cNvSpPr>
            <a:spLocks noGrp="1"/>
          </p:cNvSpPr>
          <p:nvPr>
            <p:ph idx="1"/>
          </p:nvPr>
        </p:nvSpPr>
        <p:spPr>
          <a:xfrm>
            <a:off x="328064" y="5045513"/>
            <a:ext cx="8543637" cy="490680"/>
          </a:xfrm>
        </p:spPr>
        <p:txBody>
          <a:bodyPr anchor="ctr">
            <a:normAutofit/>
          </a:bodyPr>
          <a:lstStyle/>
          <a:p>
            <a:pPr>
              <a:lnSpc>
                <a:spcPct val="100000"/>
              </a:lnSpc>
              <a:spcBef>
                <a:spcPts val="1200"/>
              </a:spcBef>
            </a:pPr>
            <a:r>
              <a:rPr lang="en-US" dirty="0"/>
              <a:t>To define the </a:t>
            </a:r>
            <a:r>
              <a:rPr lang="en-US" dirty="0">
                <a:solidFill>
                  <a:schemeClr val="accent5"/>
                </a:solidFill>
              </a:rPr>
              <a:t>common aspects </a:t>
            </a:r>
            <a:r>
              <a:rPr lang="en-US" dirty="0"/>
              <a:t>of all shapes.</a:t>
            </a:r>
            <a:endParaRPr lang="en-US" dirty="0">
              <a:solidFill>
                <a:schemeClr val="accent5"/>
              </a:solidFill>
            </a:endParaRPr>
          </a:p>
        </p:txBody>
      </p:sp>
      <p:sp>
        <p:nvSpPr>
          <p:cNvPr id="34" name="Rectangle 33"/>
          <p:cNvSpPr/>
          <p:nvPr/>
        </p:nvSpPr>
        <p:spPr>
          <a:xfrm>
            <a:off x="1175115" y="3626592"/>
            <a:ext cx="6651436" cy="461665"/>
          </a:xfrm>
          <a:prstGeom prst="rect">
            <a:avLst/>
          </a:prstGeom>
        </p:spPr>
        <p:txBody>
          <a:bodyPr wrap="none">
            <a:spAutoFit/>
          </a:bodyPr>
          <a:lstStyle/>
          <a:p>
            <a:r>
              <a:rPr lang="en-US" sz="2400" b="1" dirty="0">
                <a:solidFill>
                  <a:srgbClr val="FF0000"/>
                </a:solidFill>
                <a:latin typeface="Garamond" panose="02020404030301010803" pitchFamily="18" charset="0"/>
              </a:rPr>
              <a:t>Why do we have the Shape class in the first place?</a:t>
            </a:r>
          </a:p>
        </p:txBody>
      </p:sp>
      <p:sp>
        <p:nvSpPr>
          <p:cNvPr id="39" name="Content Placeholder 1"/>
          <p:cNvSpPr txBox="1">
            <a:spLocks/>
          </p:cNvSpPr>
          <p:nvPr/>
        </p:nvSpPr>
        <p:spPr>
          <a:xfrm>
            <a:off x="314469" y="4169955"/>
            <a:ext cx="8543637" cy="8755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8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pPr>
            <a:r>
              <a:rPr lang="en-US" dirty="0"/>
              <a:t>A placeholder that corresponds to a significant concept in my problem domain.</a:t>
            </a:r>
          </a:p>
        </p:txBody>
      </p:sp>
      <p:sp>
        <p:nvSpPr>
          <p:cNvPr id="27" name="Content Placeholder 1"/>
          <p:cNvSpPr txBox="1">
            <a:spLocks/>
          </p:cNvSpPr>
          <p:nvPr/>
        </p:nvSpPr>
        <p:spPr>
          <a:xfrm>
            <a:off x="328757" y="5463389"/>
            <a:ext cx="8543637" cy="99757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8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pPr>
            <a:r>
              <a:rPr lang="en-US" altLang="en-US" dirty="0"/>
              <a:t>To </a:t>
            </a:r>
            <a:r>
              <a:rPr lang="en-US" altLang="en-US" dirty="0">
                <a:solidFill>
                  <a:schemeClr val="accent5"/>
                </a:solidFill>
              </a:rPr>
              <a:t>handle</a:t>
            </a:r>
            <a:r>
              <a:rPr lang="en-US" altLang="en-US" dirty="0"/>
              <a:t> all shapes </a:t>
            </a:r>
            <a:r>
              <a:rPr lang="en-US" altLang="en-US" dirty="0">
                <a:solidFill>
                  <a:schemeClr val="accent5"/>
                </a:solidFill>
              </a:rPr>
              <a:t>independently</a:t>
            </a:r>
            <a:r>
              <a:rPr lang="en-US" altLang="en-US" dirty="0"/>
              <a:t> of their subclasses using the type </a:t>
            </a:r>
            <a:r>
              <a:rPr lang="en-US" altLang="en-US" dirty="0">
                <a:solidFill>
                  <a:schemeClr val="accent5"/>
                </a:solidFill>
              </a:rPr>
              <a:t>Shape</a:t>
            </a:r>
            <a:r>
              <a:rPr lang="en-US" altLang="en-US" dirty="0"/>
              <a:t> and </a:t>
            </a:r>
            <a:r>
              <a:rPr lang="en-US" altLang="en-US" dirty="0">
                <a:solidFill>
                  <a:schemeClr val="accent5"/>
                </a:solidFill>
              </a:rPr>
              <a:t>polymorphism.</a:t>
            </a:r>
            <a:endParaRPr lang="en-US" dirty="0">
              <a:solidFill>
                <a:schemeClr val="accent5"/>
              </a:solidFill>
            </a:endParaRPr>
          </a:p>
        </p:txBody>
      </p:sp>
    </p:spTree>
    <p:extLst>
      <p:ext uri="{BB962C8B-B14F-4D97-AF65-F5344CB8AC3E}">
        <p14:creationId xmlns:p14="http://schemas.microsoft.com/office/powerpoint/2010/main" val="58609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P spid="39" grpId="0"/>
      <p:bldP spid="2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sz="2400" dirty="0">
                <a:cs typeface="Courier New" panose="02070309020205020404" pitchFamily="49" charset="0"/>
              </a:rPr>
              <a:t>Many classes (e.g., Date and Calendar) in the Java library implement </a:t>
            </a:r>
            <a:r>
              <a:rPr lang="en-US" altLang="en-US" sz="2400" dirty="0" err="1">
                <a:cs typeface="Courier New" panose="02070309020205020404" pitchFamily="49" charset="0"/>
              </a:rPr>
              <a:t>Cloneable</a:t>
            </a:r>
            <a:r>
              <a:rPr lang="en-US" altLang="en-US" sz="2400" dirty="0">
                <a:cs typeface="Courier New" panose="02070309020205020404" pitchFamily="49" charset="0"/>
              </a:rPr>
              <a:t>. Thus, the instances of these classes can be cloned. For example, the following code</a:t>
            </a:r>
          </a:p>
          <a:p>
            <a:endParaRPr lang="en-US" dirty="0"/>
          </a:p>
        </p:txBody>
      </p:sp>
      <p:sp>
        <p:nvSpPr>
          <p:cNvPr id="3" name="Title 2"/>
          <p:cNvSpPr>
            <a:spLocks noGrp="1"/>
          </p:cNvSpPr>
          <p:nvPr>
            <p:ph type="ctrTitle"/>
          </p:nvPr>
        </p:nvSpPr>
        <p:spPr/>
        <p:txBody>
          <a:bodyPr/>
          <a:lstStyle/>
          <a:p>
            <a:r>
              <a:rPr lang="en-US" dirty="0"/>
              <a:t>Examples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50</a:t>
            </a:fld>
            <a:endParaRPr lang="en-US"/>
          </a:p>
        </p:txBody>
      </p:sp>
      <p:sp>
        <p:nvSpPr>
          <p:cNvPr id="5" name="Rectangle 4"/>
          <p:cNvSpPr/>
          <p:nvPr/>
        </p:nvSpPr>
        <p:spPr>
          <a:xfrm>
            <a:off x="6360073" y="2436969"/>
            <a:ext cx="1154352" cy="1077218"/>
          </a:xfrm>
          <a:prstGeom prst="rect">
            <a:avLst/>
          </a:prstGeom>
          <a:ln>
            <a:solidFill>
              <a:schemeClr val="tx1"/>
            </a:solidFill>
          </a:ln>
        </p:spPr>
        <p:txBody>
          <a:bodyPr wrap="square">
            <a:spAutoFit/>
          </a:bodyPr>
          <a:lstStyle/>
          <a:p>
            <a:pPr>
              <a:spcBef>
                <a:spcPts val="600"/>
              </a:spcBef>
            </a:pPr>
            <a:r>
              <a:rPr lang="en-US" altLang="en-US" dirty="0">
                <a:solidFill>
                  <a:srgbClr val="C00000"/>
                </a:solidFill>
                <a:latin typeface="Times New Roman" panose="02020603050405020304" pitchFamily="18" charset="0"/>
                <a:cs typeface="Times New Roman" panose="02020603050405020304" pitchFamily="18" charset="0"/>
              </a:rPr>
              <a:t>Output:</a:t>
            </a:r>
          </a:p>
          <a:p>
            <a:pPr lvl="1">
              <a:spcBef>
                <a:spcPts val="600"/>
              </a:spcBef>
              <a:buFontTx/>
              <a:buNone/>
            </a:pPr>
            <a:r>
              <a:rPr lang="en-US" altLang="en-US" dirty="0">
                <a:solidFill>
                  <a:srgbClr val="C00000"/>
                </a:solidFill>
                <a:latin typeface="Times New Roman" panose="02020603050405020304" pitchFamily="18" charset="0"/>
                <a:cs typeface="Times New Roman" panose="02020603050405020304" pitchFamily="18" charset="0"/>
              </a:rPr>
              <a:t>false</a:t>
            </a:r>
          </a:p>
          <a:p>
            <a:pPr lvl="1">
              <a:spcBef>
                <a:spcPts val="600"/>
              </a:spcBef>
              <a:buFontTx/>
              <a:buNone/>
            </a:pPr>
            <a:r>
              <a:rPr lang="en-US" altLang="en-US" dirty="0">
                <a:solidFill>
                  <a:srgbClr val="C00000"/>
                </a:solidFill>
                <a:latin typeface="Times New Roman" panose="02020603050405020304" pitchFamily="18" charset="0"/>
                <a:cs typeface="Times New Roman" panose="02020603050405020304" pitchFamily="18" charset="0"/>
              </a:rPr>
              <a:t>true  </a:t>
            </a:r>
            <a:endParaRPr lang="en-US" dirty="0">
              <a:solidFill>
                <a:srgbClr val="C00000"/>
              </a:solidFill>
              <a:latin typeface="Times New Roman" panose="02020603050405020304" pitchFamily="18" charset="0"/>
              <a:cs typeface="Times New Roman" panose="02020603050405020304" pitchFamily="18" charset="0"/>
            </a:endParaRPr>
          </a:p>
        </p:txBody>
      </p:sp>
      <p:sp>
        <p:nvSpPr>
          <p:cNvPr id="6" name="Rectangle 5"/>
          <p:cNvSpPr/>
          <p:nvPr/>
        </p:nvSpPr>
        <p:spPr>
          <a:xfrm>
            <a:off x="3702270" y="4124403"/>
            <a:ext cx="5315606" cy="2139047"/>
          </a:xfrm>
          <a:prstGeom prst="rect">
            <a:avLst/>
          </a:prstGeom>
          <a:ln>
            <a:solidFill>
              <a:schemeClr val="tx1"/>
            </a:solidFill>
          </a:ln>
        </p:spPr>
        <p:txBody>
          <a:bodyPr wrap="square">
            <a:spAutoFit/>
          </a:bodyPr>
          <a:lstStyle/>
          <a:p>
            <a:pPr>
              <a:spcBef>
                <a:spcPts val="600"/>
              </a:spcBef>
            </a:pP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list1 = {1, 2};</a:t>
            </a:r>
          </a:p>
          <a:p>
            <a:pPr>
              <a:spcBef>
                <a:spcPts val="600"/>
              </a:spcBef>
            </a:pP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list2 = list1.clone();</a:t>
            </a:r>
          </a:p>
          <a:p>
            <a:pPr>
              <a:spcBef>
                <a:spcPts val="600"/>
              </a:spcBef>
            </a:pPr>
            <a:r>
              <a:rPr lang="en-US" dirty="0">
                <a:latin typeface="Times New Roman" panose="02020603050405020304" pitchFamily="18" charset="0"/>
                <a:cs typeface="Times New Roman" panose="02020603050405020304" pitchFamily="18" charset="0"/>
              </a:rPr>
              <a:t>list1[0] = 7;</a:t>
            </a:r>
          </a:p>
          <a:p>
            <a:pPr>
              <a:spcBef>
                <a:spcPts val="600"/>
              </a:spcBef>
            </a:pPr>
            <a:r>
              <a:rPr lang="en-US" dirty="0">
                <a:latin typeface="Times New Roman" panose="02020603050405020304" pitchFamily="18" charset="0"/>
                <a:cs typeface="Times New Roman" panose="02020603050405020304" pitchFamily="18" charset="0"/>
              </a:rPr>
              <a:t>list2[1] = 8;</a:t>
            </a:r>
          </a:p>
          <a:p>
            <a:pPr>
              <a:spcBef>
                <a:spcPts val="600"/>
              </a:spcBef>
            </a:pPr>
            <a:r>
              <a:rPr lang="en-US" dirty="0">
                <a:latin typeface="Times New Roman" panose="02020603050405020304" pitchFamily="18" charset="0"/>
                <a:cs typeface="Times New Roman" panose="02020603050405020304" pitchFamily="18" charset="0"/>
              </a:rPr>
              <a:t>System.out.println("list1 is " + list1[0] + ", " + list1[1]);</a:t>
            </a:r>
          </a:p>
          <a:p>
            <a:pPr>
              <a:spcBef>
                <a:spcPts val="600"/>
              </a:spcBef>
            </a:pPr>
            <a:r>
              <a:rPr lang="en-US" dirty="0">
                <a:latin typeface="Times New Roman" panose="02020603050405020304" pitchFamily="18" charset="0"/>
                <a:cs typeface="Times New Roman" panose="02020603050405020304" pitchFamily="18" charset="0"/>
              </a:rPr>
              <a:t>System.out.println("list2 is " + list2[0] + ", " + list2[1]);</a:t>
            </a:r>
          </a:p>
        </p:txBody>
      </p:sp>
      <p:sp>
        <p:nvSpPr>
          <p:cNvPr id="7" name="Rectangle 6"/>
          <p:cNvSpPr/>
          <p:nvPr/>
        </p:nvSpPr>
        <p:spPr>
          <a:xfrm>
            <a:off x="456883" y="2263523"/>
            <a:ext cx="5649310" cy="1431161"/>
          </a:xfrm>
          <a:prstGeom prst="rect">
            <a:avLst/>
          </a:prstGeom>
          <a:ln>
            <a:solidFill>
              <a:schemeClr val="tx1"/>
            </a:solidFill>
          </a:ln>
        </p:spPr>
        <p:txBody>
          <a:bodyPr wrap="square">
            <a:spAutoFit/>
          </a:bodyPr>
          <a:lstStyle/>
          <a:p>
            <a:pPr>
              <a:spcBef>
                <a:spcPts val="600"/>
              </a:spcBef>
            </a:pPr>
            <a:r>
              <a:rPr lang="en-US" altLang="en-US" dirty="0">
                <a:latin typeface="Times New Roman" panose="02020603050405020304" pitchFamily="18" charset="0"/>
                <a:cs typeface="Times New Roman" panose="02020603050405020304" pitchFamily="18" charset="0"/>
              </a:rPr>
              <a:t>Calendar </a:t>
            </a:r>
            <a:r>
              <a:rPr lang="en-US" altLang="en-US" dirty="0" err="1">
                <a:latin typeface="Times New Roman" panose="02020603050405020304" pitchFamily="18" charset="0"/>
                <a:cs typeface="Times New Roman" panose="02020603050405020304" pitchFamily="18" charset="0"/>
              </a:rPr>
              <a:t>calendar</a:t>
            </a:r>
            <a:r>
              <a:rPr lang="en-US" altLang="en-US" dirty="0">
                <a:latin typeface="Times New Roman" panose="02020603050405020304" pitchFamily="18" charset="0"/>
                <a:cs typeface="Times New Roman" panose="02020603050405020304" pitchFamily="18" charset="0"/>
              </a:rPr>
              <a:t> = new </a:t>
            </a:r>
            <a:r>
              <a:rPr lang="en-US" altLang="en-US" dirty="0" err="1">
                <a:latin typeface="Times New Roman" panose="02020603050405020304" pitchFamily="18" charset="0"/>
                <a:cs typeface="Times New Roman" panose="02020603050405020304" pitchFamily="18" charset="0"/>
              </a:rPr>
              <a:t>GregorianCalendar</a:t>
            </a:r>
            <a:r>
              <a:rPr lang="en-US" altLang="en-US" dirty="0">
                <a:latin typeface="Times New Roman" panose="02020603050405020304" pitchFamily="18" charset="0"/>
                <a:cs typeface="Times New Roman" panose="02020603050405020304" pitchFamily="18" charset="0"/>
              </a:rPr>
              <a:t>(2003, 2, 1);</a:t>
            </a:r>
          </a:p>
          <a:p>
            <a:pPr>
              <a:spcBef>
                <a:spcPts val="600"/>
              </a:spcBef>
            </a:pPr>
            <a:r>
              <a:rPr lang="en-US" altLang="en-US" dirty="0">
                <a:latin typeface="Times New Roman" panose="02020603050405020304" pitchFamily="18" charset="0"/>
                <a:cs typeface="Times New Roman" panose="02020603050405020304" pitchFamily="18" charset="0"/>
              </a:rPr>
              <a:t>Calendar </a:t>
            </a:r>
            <a:r>
              <a:rPr lang="en-US" altLang="en-US" dirty="0" err="1">
                <a:latin typeface="Times New Roman" panose="02020603050405020304" pitchFamily="18" charset="0"/>
                <a:cs typeface="Times New Roman" panose="02020603050405020304" pitchFamily="18" charset="0"/>
              </a:rPr>
              <a:t>calendarCopy</a:t>
            </a:r>
            <a:r>
              <a:rPr lang="en-US" altLang="en-US" dirty="0">
                <a:latin typeface="Times New Roman" panose="02020603050405020304" pitchFamily="18" charset="0"/>
                <a:cs typeface="Times New Roman" panose="02020603050405020304" pitchFamily="18" charset="0"/>
              </a:rPr>
              <a:t> = (Calendar) </a:t>
            </a:r>
            <a:r>
              <a:rPr lang="en-US" altLang="en-US" dirty="0" err="1">
                <a:latin typeface="Times New Roman" panose="02020603050405020304" pitchFamily="18" charset="0"/>
                <a:cs typeface="Times New Roman" panose="02020603050405020304" pitchFamily="18" charset="0"/>
              </a:rPr>
              <a:t>calendar.clone</a:t>
            </a:r>
            <a:r>
              <a:rPr lang="en-US" altLang="en-US" dirty="0">
                <a:latin typeface="Times New Roman" panose="02020603050405020304" pitchFamily="18" charset="0"/>
                <a:cs typeface="Times New Roman" panose="02020603050405020304" pitchFamily="18" charset="0"/>
              </a:rPr>
              <a:t>();</a:t>
            </a:r>
          </a:p>
          <a:p>
            <a:pPr>
              <a:spcBef>
                <a:spcPts val="600"/>
              </a:spcBef>
            </a:pPr>
            <a:r>
              <a:rPr lang="en-US" altLang="en-US" dirty="0">
                <a:latin typeface="Times New Roman" panose="02020603050405020304" pitchFamily="18" charset="0"/>
                <a:cs typeface="Times New Roman" panose="02020603050405020304" pitchFamily="18" charset="0"/>
              </a:rPr>
              <a:t>System.out.println(calendar == </a:t>
            </a:r>
            <a:r>
              <a:rPr lang="en-US" altLang="en-US" dirty="0" err="1">
                <a:latin typeface="Times New Roman" panose="02020603050405020304" pitchFamily="18" charset="0"/>
                <a:cs typeface="Times New Roman" panose="02020603050405020304" pitchFamily="18" charset="0"/>
              </a:rPr>
              <a:t>calendarCopy</a:t>
            </a:r>
            <a:r>
              <a:rPr lang="en-US" altLang="en-US" dirty="0">
                <a:latin typeface="Times New Roman" panose="02020603050405020304" pitchFamily="18" charset="0"/>
                <a:cs typeface="Times New Roman" panose="02020603050405020304" pitchFamily="18" charset="0"/>
              </a:rPr>
              <a:t>));</a:t>
            </a:r>
          </a:p>
          <a:p>
            <a:pPr>
              <a:spcBef>
                <a:spcPts val="600"/>
              </a:spcBef>
            </a:pPr>
            <a:r>
              <a:rPr lang="en-US" altLang="en-US" dirty="0">
                <a:latin typeface="Times New Roman" panose="02020603050405020304" pitchFamily="18" charset="0"/>
                <a:cs typeface="Times New Roman" panose="02020603050405020304" pitchFamily="18" charset="0"/>
              </a:rPr>
              <a:t>System.out.println(</a:t>
            </a:r>
            <a:r>
              <a:rPr lang="en-US" altLang="en-US" dirty="0" err="1">
                <a:latin typeface="Times New Roman" panose="02020603050405020304" pitchFamily="18" charset="0"/>
                <a:cs typeface="Times New Roman" panose="02020603050405020304" pitchFamily="18" charset="0"/>
              </a:rPr>
              <a:t>calendar.equals</a:t>
            </a:r>
            <a:r>
              <a:rPr lang="en-US" altLang="en-US" dirty="0">
                <a:latin typeface="Times New Roman" panose="02020603050405020304" pitchFamily="18" charset="0"/>
                <a:cs typeface="Times New Roman" panose="02020603050405020304" pitchFamily="18" charset="0"/>
              </a:rPr>
              <a:t>(</a:t>
            </a:r>
            <a:r>
              <a:rPr lang="en-US" altLang="en-US" dirty="0" err="1">
                <a:latin typeface="Times New Roman" panose="02020603050405020304" pitchFamily="18" charset="0"/>
                <a:cs typeface="Times New Roman" panose="02020603050405020304" pitchFamily="18" charset="0"/>
              </a:rPr>
              <a:t>calendarCopy</a:t>
            </a:r>
            <a:r>
              <a:rPr lang="en-US" altLang="en-US" dirty="0">
                <a:latin typeface="Times New Roman" panose="02020603050405020304" pitchFamily="18" charset="0"/>
                <a:cs typeface="Times New Roman" panose="02020603050405020304" pitchFamily="18" charset="0"/>
              </a:rPr>
              <a:t>));</a:t>
            </a:r>
          </a:p>
        </p:txBody>
      </p:sp>
      <p:sp>
        <p:nvSpPr>
          <p:cNvPr id="8" name="Rectangle 7"/>
          <p:cNvSpPr/>
          <p:nvPr/>
        </p:nvSpPr>
        <p:spPr>
          <a:xfrm>
            <a:off x="622401" y="4794768"/>
            <a:ext cx="2757651" cy="1077218"/>
          </a:xfrm>
          <a:prstGeom prst="rect">
            <a:avLst/>
          </a:prstGeom>
          <a:ln>
            <a:solidFill>
              <a:schemeClr val="tx1"/>
            </a:solidFill>
          </a:ln>
        </p:spPr>
        <p:txBody>
          <a:bodyPr wrap="square">
            <a:spAutoFit/>
          </a:bodyPr>
          <a:lstStyle/>
          <a:p>
            <a:pPr>
              <a:spcBef>
                <a:spcPts val="600"/>
              </a:spcBef>
            </a:pPr>
            <a:r>
              <a:rPr lang="en-US" altLang="en-US" dirty="0">
                <a:solidFill>
                  <a:srgbClr val="C00000"/>
                </a:solidFill>
                <a:latin typeface="Times New Roman" panose="02020603050405020304" pitchFamily="18" charset="0"/>
                <a:cs typeface="Times New Roman" panose="02020603050405020304" pitchFamily="18" charset="0"/>
              </a:rPr>
              <a:t>Output:</a:t>
            </a:r>
          </a:p>
          <a:p>
            <a:pPr lvl="1">
              <a:spcBef>
                <a:spcPts val="600"/>
              </a:spcBef>
              <a:buFontTx/>
              <a:buNone/>
            </a:pPr>
            <a:r>
              <a:rPr lang="en-US" altLang="en-US" dirty="0">
                <a:solidFill>
                  <a:srgbClr val="C00000"/>
                </a:solidFill>
                <a:latin typeface="Times New Roman" panose="02020603050405020304" pitchFamily="18" charset="0"/>
                <a:cs typeface="Times New Roman" panose="02020603050405020304" pitchFamily="18" charset="0"/>
              </a:rPr>
              <a:t>list1 is 7, 2</a:t>
            </a:r>
          </a:p>
          <a:p>
            <a:pPr lvl="1">
              <a:spcBef>
                <a:spcPts val="600"/>
              </a:spcBef>
              <a:buFontTx/>
              <a:buNone/>
            </a:pPr>
            <a:r>
              <a:rPr lang="en-US" altLang="en-US" dirty="0">
                <a:solidFill>
                  <a:srgbClr val="C00000"/>
                </a:solidFill>
                <a:latin typeface="Times New Roman" panose="02020603050405020304" pitchFamily="18" charset="0"/>
                <a:cs typeface="Times New Roman" panose="02020603050405020304" pitchFamily="18" charset="0"/>
              </a:rPr>
              <a:t>list2 is 1, 8</a:t>
            </a:r>
            <a:endParaRPr lang="en-US"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147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normAutofit/>
          </a:bodyPr>
          <a:lstStyle/>
          <a:p>
            <a:r>
              <a:rPr lang="en-US" sz="2400" dirty="0"/>
              <a:t>Not written in Java.</a:t>
            </a:r>
          </a:p>
          <a:p>
            <a:r>
              <a:rPr lang="en-US" sz="2400" dirty="0"/>
              <a:t>Implemented in the JVM for the native platform.</a:t>
            </a:r>
          </a:p>
          <a:p>
            <a:r>
              <a:rPr lang="en-US" sz="2400" dirty="0"/>
              <a:t>Can be accessed in the same package or in a subclass.</a:t>
            </a:r>
          </a:p>
          <a:p>
            <a:pPr lvl="1"/>
            <a:r>
              <a:rPr lang="en-US" sz="2000" dirty="0"/>
              <a:t>Must be overridden. </a:t>
            </a:r>
          </a:p>
          <a:p>
            <a:pPr lvl="1"/>
            <a:r>
              <a:rPr lang="en-US" sz="2000" dirty="0"/>
              <a:t>Its visibility modifier must be changed to public.</a:t>
            </a:r>
          </a:p>
          <a:p>
            <a:r>
              <a:rPr lang="en-US" sz="2400" dirty="0"/>
              <a:t>Throws </a:t>
            </a:r>
            <a:r>
              <a:rPr lang="en-US" sz="2400" dirty="0" err="1">
                <a:solidFill>
                  <a:schemeClr val="accent5"/>
                </a:solidFill>
              </a:rPr>
              <a:t>CloneNotSupportedException</a:t>
            </a:r>
            <a:r>
              <a:rPr lang="en-US" sz="2400" dirty="0"/>
              <a:t> if the object is not of type </a:t>
            </a:r>
            <a:r>
              <a:rPr lang="en-US" sz="2400" dirty="0" err="1">
                <a:solidFill>
                  <a:schemeClr val="accent5"/>
                </a:solidFill>
              </a:rPr>
              <a:t>Cloneable</a:t>
            </a:r>
            <a:r>
              <a:rPr lang="en-US" sz="2400" dirty="0">
                <a:solidFill>
                  <a:schemeClr val="accent5"/>
                </a:solidFill>
              </a:rPr>
              <a:t>.</a:t>
            </a:r>
          </a:p>
          <a:p>
            <a:endParaRPr lang="en-US" sz="2400" dirty="0"/>
          </a:p>
        </p:txBody>
      </p:sp>
      <p:sp>
        <p:nvSpPr>
          <p:cNvPr id="3" name="Title 2"/>
          <p:cNvSpPr>
            <a:spLocks noGrp="1"/>
          </p:cNvSpPr>
          <p:nvPr>
            <p:ph type="ctrTitle"/>
          </p:nvPr>
        </p:nvSpPr>
        <p:spPr/>
        <p:txBody>
          <a:bodyPr/>
          <a:lstStyle/>
          <a:p>
            <a:r>
              <a:rPr lang="en-US" dirty="0"/>
              <a:t>The Clone Method</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51</a:t>
            </a:fld>
            <a:endParaRPr lang="en-US"/>
          </a:p>
        </p:txBody>
      </p:sp>
      <p:sp>
        <p:nvSpPr>
          <p:cNvPr id="5" name="Rounded Rectangle 4"/>
          <p:cNvSpPr/>
          <p:nvPr/>
        </p:nvSpPr>
        <p:spPr>
          <a:xfrm>
            <a:off x="255457" y="5709566"/>
            <a:ext cx="8588362" cy="541285"/>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5"/>
                </a:solidFill>
                <a:latin typeface="Garamond" panose="02020404030301010803" pitchFamily="18" charset="0"/>
              </a:rPr>
              <a:t>protected native </a:t>
            </a:r>
            <a:r>
              <a:rPr lang="en-US" sz="2400" dirty="0">
                <a:solidFill>
                  <a:schemeClr val="tx1"/>
                </a:solidFill>
                <a:latin typeface="Garamond" panose="02020404030301010803" pitchFamily="18" charset="0"/>
              </a:rPr>
              <a:t>Object</a:t>
            </a:r>
            <a:r>
              <a:rPr lang="en-US" sz="2400" dirty="0">
                <a:solidFill>
                  <a:schemeClr val="accent5"/>
                </a:solidFill>
                <a:latin typeface="Garamond" panose="02020404030301010803" pitchFamily="18" charset="0"/>
              </a:rPr>
              <a:t> </a:t>
            </a:r>
            <a:r>
              <a:rPr lang="en-US" sz="2400" dirty="0">
                <a:solidFill>
                  <a:schemeClr val="tx1"/>
                </a:solidFill>
                <a:latin typeface="Garamond" panose="02020404030301010803" pitchFamily="18" charset="0"/>
              </a:rPr>
              <a:t>clone() </a:t>
            </a:r>
            <a:r>
              <a:rPr lang="en-US" sz="2400" dirty="0">
                <a:solidFill>
                  <a:schemeClr val="accent5"/>
                </a:solidFill>
                <a:latin typeface="Garamond" panose="02020404030301010803" pitchFamily="18" charset="0"/>
              </a:rPr>
              <a:t>throws </a:t>
            </a:r>
            <a:r>
              <a:rPr lang="en-US" sz="2400" dirty="0" err="1">
                <a:solidFill>
                  <a:schemeClr val="tx1"/>
                </a:solidFill>
                <a:latin typeface="Garamond" panose="02020404030301010803" pitchFamily="18" charset="0"/>
              </a:rPr>
              <a:t>CloneNotSupportedException</a:t>
            </a:r>
            <a:r>
              <a:rPr lang="en-US" sz="2400" dirty="0">
                <a:solidFill>
                  <a:schemeClr val="accent5"/>
                </a:solidFill>
                <a:latin typeface="Garamond" panose="02020404030301010803" pitchFamily="18" charset="0"/>
              </a:rPr>
              <a:t>;</a:t>
            </a:r>
            <a:endParaRPr lang="en-US" sz="3200" dirty="0">
              <a:solidFill>
                <a:schemeClr val="accent5"/>
              </a:solidFill>
              <a:latin typeface="Garamond" panose="02020404030301010803" pitchFamily="18" charset="0"/>
            </a:endParaRPr>
          </a:p>
        </p:txBody>
      </p:sp>
      <p:sp>
        <p:nvSpPr>
          <p:cNvPr id="6" name="Rectangle 5"/>
          <p:cNvSpPr/>
          <p:nvPr/>
        </p:nvSpPr>
        <p:spPr>
          <a:xfrm>
            <a:off x="255457" y="5144700"/>
            <a:ext cx="4451475" cy="461665"/>
          </a:xfrm>
          <a:prstGeom prst="rect">
            <a:avLst/>
          </a:prstGeom>
        </p:spPr>
        <p:txBody>
          <a:bodyPr wrap="none">
            <a:spAutoFit/>
          </a:bodyPr>
          <a:lstStyle/>
          <a:p>
            <a:r>
              <a:rPr lang="en-US" sz="2400" b="1" dirty="0">
                <a:solidFill>
                  <a:srgbClr val="FF0000"/>
                </a:solidFill>
                <a:latin typeface="Garamond" panose="02020404030301010803" pitchFamily="18" charset="0"/>
              </a:rPr>
              <a:t>The header for the clone method</a:t>
            </a:r>
          </a:p>
        </p:txBody>
      </p:sp>
    </p:spTree>
    <p:extLst>
      <p:ext uri="{BB962C8B-B14F-4D97-AF65-F5344CB8AC3E}">
        <p14:creationId xmlns:p14="http://schemas.microsoft.com/office/powerpoint/2010/main" val="1491368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The Cloneable Interface: Example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52</a:t>
            </a:fld>
            <a:endParaRPr lang="en-US"/>
          </a:p>
        </p:txBody>
      </p:sp>
      <p:pic>
        <p:nvPicPr>
          <p:cNvPr id="2" name="Picture 1"/>
          <p:cNvPicPr>
            <a:picLocks noChangeAspect="1"/>
          </p:cNvPicPr>
          <p:nvPr/>
        </p:nvPicPr>
        <p:blipFill>
          <a:blip r:embed="rId3"/>
          <a:stretch>
            <a:fillRect/>
          </a:stretch>
        </p:blipFill>
        <p:spPr>
          <a:xfrm>
            <a:off x="107260" y="1144272"/>
            <a:ext cx="6276975" cy="5095875"/>
          </a:xfrm>
          <a:prstGeom prst="rect">
            <a:avLst/>
          </a:prstGeom>
        </p:spPr>
      </p:pic>
      <p:pic>
        <p:nvPicPr>
          <p:cNvPr id="6" name="Picture 5"/>
          <p:cNvPicPr>
            <a:picLocks noChangeAspect="1"/>
          </p:cNvPicPr>
          <p:nvPr/>
        </p:nvPicPr>
        <p:blipFill>
          <a:blip r:embed="rId4"/>
          <a:stretch>
            <a:fillRect/>
          </a:stretch>
        </p:blipFill>
        <p:spPr>
          <a:xfrm>
            <a:off x="4223538" y="1527120"/>
            <a:ext cx="4863215" cy="2550894"/>
          </a:xfrm>
          <a:prstGeom prst="rect">
            <a:avLst/>
          </a:prstGeom>
        </p:spPr>
      </p:pic>
    </p:spTree>
    <p:extLst>
      <p:ext uri="{BB962C8B-B14F-4D97-AF65-F5344CB8AC3E}">
        <p14:creationId xmlns:p14="http://schemas.microsoft.com/office/powerpoint/2010/main" val="41840374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5"/>
            <a:ext cx="8616751" cy="882207"/>
          </a:xfrm>
        </p:spPr>
        <p:txBody>
          <a:bodyPr anchor="t">
            <a:normAutofit/>
          </a:bodyPr>
          <a:lstStyle/>
          <a:p>
            <a:pPr>
              <a:buClrTx/>
              <a:buSzTx/>
              <a:buFontTx/>
              <a:buNone/>
            </a:pPr>
            <a:r>
              <a:rPr lang="en-US" altLang="en-US" sz="2000" dirty="0">
                <a:solidFill>
                  <a:schemeClr val="accent5"/>
                </a:solidFill>
              </a:rPr>
              <a:t>House</a:t>
            </a:r>
            <a:r>
              <a:rPr lang="en-US" altLang="en-US" sz="2000" dirty="0"/>
              <a:t> house1 = </a:t>
            </a:r>
            <a:r>
              <a:rPr lang="en-US" altLang="en-US" sz="2000" dirty="0">
                <a:solidFill>
                  <a:schemeClr val="accent5"/>
                </a:solidFill>
              </a:rPr>
              <a:t>new</a:t>
            </a:r>
            <a:r>
              <a:rPr lang="en-US" altLang="en-US" sz="2000" dirty="0"/>
              <a:t>  House(1, 1750.50);</a:t>
            </a:r>
          </a:p>
          <a:p>
            <a:pPr>
              <a:buClrTx/>
              <a:buSzTx/>
              <a:buFontTx/>
              <a:buNone/>
            </a:pPr>
            <a:r>
              <a:rPr lang="en-US" altLang="en-US" sz="2000" dirty="0">
                <a:solidFill>
                  <a:schemeClr val="accent5"/>
                </a:solidFill>
              </a:rPr>
              <a:t>House</a:t>
            </a:r>
            <a:r>
              <a:rPr lang="en-US" altLang="en-US" sz="2000" dirty="0"/>
              <a:t> house2 = house1.clone();</a:t>
            </a:r>
          </a:p>
          <a:p>
            <a:endParaRPr lang="en-US" sz="2000" dirty="0"/>
          </a:p>
        </p:txBody>
      </p:sp>
      <p:sp>
        <p:nvSpPr>
          <p:cNvPr id="3" name="Title 2"/>
          <p:cNvSpPr>
            <a:spLocks noGrp="1"/>
          </p:cNvSpPr>
          <p:nvPr>
            <p:ph type="ctrTitle"/>
          </p:nvPr>
        </p:nvSpPr>
        <p:spPr/>
        <p:txBody>
          <a:bodyPr/>
          <a:lstStyle/>
          <a:p>
            <a:r>
              <a:rPr lang="en-US" dirty="0"/>
              <a:t>Shallow vs. Deep Copy</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53</a:t>
            </a:fld>
            <a:endParaRPr lang="en-US"/>
          </a:p>
        </p:txBody>
      </p:sp>
      <p:pic>
        <p:nvPicPr>
          <p:cNvPr id="6" name="Picture 5"/>
          <p:cNvPicPr>
            <a:picLocks noChangeAspect="1"/>
          </p:cNvPicPr>
          <p:nvPr/>
        </p:nvPicPr>
        <p:blipFill>
          <a:blip r:embed="rId3"/>
          <a:stretch>
            <a:fillRect/>
          </a:stretch>
        </p:blipFill>
        <p:spPr>
          <a:xfrm>
            <a:off x="589058" y="3001019"/>
            <a:ext cx="4116834" cy="3200400"/>
          </a:xfrm>
          <a:prstGeom prst="rect">
            <a:avLst/>
          </a:prstGeom>
        </p:spPr>
      </p:pic>
      <p:pic>
        <p:nvPicPr>
          <p:cNvPr id="7"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447" y="2889343"/>
            <a:ext cx="403835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8" name="Rectangle 7"/>
          <p:cNvSpPr/>
          <p:nvPr/>
        </p:nvSpPr>
        <p:spPr>
          <a:xfrm>
            <a:off x="6191554" y="5970587"/>
            <a:ext cx="1638141" cy="461665"/>
          </a:xfrm>
          <a:prstGeom prst="rect">
            <a:avLst/>
          </a:prstGeom>
        </p:spPr>
        <p:txBody>
          <a:bodyPr wrap="none">
            <a:spAutoFit/>
          </a:bodyPr>
          <a:lstStyle/>
          <a:p>
            <a:r>
              <a:rPr lang="en-US" sz="2400" b="1" dirty="0">
                <a:solidFill>
                  <a:srgbClr val="FF0000"/>
                </a:solidFill>
                <a:latin typeface="Garamond" panose="02020404030301010803" pitchFamily="18" charset="0"/>
              </a:rPr>
              <a:t>Deep Copy</a:t>
            </a:r>
          </a:p>
        </p:txBody>
      </p:sp>
      <p:sp>
        <p:nvSpPr>
          <p:cNvPr id="9" name="Rectangle 8"/>
          <p:cNvSpPr/>
          <p:nvPr/>
        </p:nvSpPr>
        <p:spPr>
          <a:xfrm>
            <a:off x="1270913" y="5970587"/>
            <a:ext cx="1949316" cy="461665"/>
          </a:xfrm>
          <a:prstGeom prst="rect">
            <a:avLst/>
          </a:prstGeom>
        </p:spPr>
        <p:txBody>
          <a:bodyPr wrap="none">
            <a:spAutoFit/>
          </a:bodyPr>
          <a:lstStyle/>
          <a:p>
            <a:r>
              <a:rPr lang="en-US" sz="2400" b="1" dirty="0">
                <a:solidFill>
                  <a:srgbClr val="FF0000"/>
                </a:solidFill>
                <a:latin typeface="Garamond" panose="02020404030301010803" pitchFamily="18" charset="0"/>
              </a:rPr>
              <a:t>Shallow Copy</a:t>
            </a:r>
          </a:p>
        </p:txBody>
      </p:sp>
      <p:sp>
        <p:nvSpPr>
          <p:cNvPr id="12" name="TextBox 11"/>
          <p:cNvSpPr txBox="1"/>
          <p:nvPr/>
        </p:nvSpPr>
        <p:spPr>
          <a:xfrm>
            <a:off x="281604" y="1901939"/>
            <a:ext cx="3092513" cy="461665"/>
          </a:xfrm>
          <a:prstGeom prst="rect">
            <a:avLst/>
          </a:prstGeom>
          <a:noFill/>
        </p:spPr>
        <p:txBody>
          <a:bodyPr wrap="none" rtlCol="0">
            <a:spAutoFit/>
          </a:bodyPr>
          <a:lstStyle/>
          <a:p>
            <a:r>
              <a:rPr lang="en-US" sz="2400" b="1" dirty="0">
                <a:solidFill>
                  <a:srgbClr val="FF0000"/>
                </a:solidFill>
                <a:latin typeface="Garamond" panose="02020404030301010803" pitchFamily="18" charset="0"/>
              </a:rPr>
              <a:t>Is house1 == house2 ?</a:t>
            </a:r>
          </a:p>
        </p:txBody>
      </p:sp>
      <p:sp>
        <p:nvSpPr>
          <p:cNvPr id="13" name="TextBox 12"/>
          <p:cNvSpPr txBox="1"/>
          <p:nvPr/>
        </p:nvSpPr>
        <p:spPr>
          <a:xfrm>
            <a:off x="260993" y="2352178"/>
            <a:ext cx="6237605" cy="461665"/>
          </a:xfrm>
          <a:prstGeom prst="rect">
            <a:avLst/>
          </a:prstGeom>
          <a:noFill/>
        </p:spPr>
        <p:txBody>
          <a:bodyPr wrap="none" rtlCol="0">
            <a:spAutoFit/>
          </a:bodyPr>
          <a:lstStyle/>
          <a:p>
            <a:r>
              <a:rPr lang="en-US" sz="2400" b="1" dirty="0">
                <a:solidFill>
                  <a:srgbClr val="FF0000"/>
                </a:solidFill>
                <a:latin typeface="Garamond" panose="02020404030301010803" pitchFamily="18" charset="0"/>
              </a:rPr>
              <a:t>Is house1. </a:t>
            </a:r>
            <a:r>
              <a:rPr lang="en-US" sz="2400" b="1" dirty="0" err="1">
                <a:solidFill>
                  <a:srgbClr val="FF0000"/>
                </a:solidFill>
                <a:latin typeface="Garamond" panose="02020404030301010803" pitchFamily="18" charset="0"/>
              </a:rPr>
              <a:t>whenBuilt</a:t>
            </a:r>
            <a:r>
              <a:rPr lang="en-US" sz="2400" b="1" dirty="0">
                <a:solidFill>
                  <a:srgbClr val="FF0000"/>
                </a:solidFill>
                <a:latin typeface="Garamond" panose="02020404030301010803" pitchFamily="18" charset="0"/>
              </a:rPr>
              <a:t> == house2. </a:t>
            </a:r>
            <a:r>
              <a:rPr lang="en-US" sz="2400" b="1" dirty="0" err="1">
                <a:solidFill>
                  <a:srgbClr val="FF0000"/>
                </a:solidFill>
                <a:latin typeface="Garamond" panose="02020404030301010803" pitchFamily="18" charset="0"/>
              </a:rPr>
              <a:t>whenBuilt</a:t>
            </a:r>
            <a:r>
              <a:rPr lang="en-US" sz="2400" b="1" dirty="0">
                <a:solidFill>
                  <a:srgbClr val="FF0000"/>
                </a:solidFill>
                <a:latin typeface="Garamond" panose="02020404030301010803" pitchFamily="18" charset="0"/>
              </a:rPr>
              <a:t> ?</a:t>
            </a:r>
          </a:p>
        </p:txBody>
      </p:sp>
    </p:spTree>
    <p:extLst>
      <p:ext uri="{BB962C8B-B14F-4D97-AF65-F5344CB8AC3E}">
        <p14:creationId xmlns:p14="http://schemas.microsoft.com/office/powerpoint/2010/main" val="35695358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46502" y="4547139"/>
            <a:ext cx="6328729" cy="635011"/>
          </a:xfrm>
        </p:spPr>
        <p:txBody>
          <a:bodyPr anchor="t">
            <a:noAutofit/>
          </a:bodyPr>
          <a:lstStyle/>
          <a:p>
            <a:pPr marL="0" indent="0" algn="ctr">
              <a:buNone/>
            </a:pPr>
            <a:r>
              <a:rPr lang="en-US" sz="1600" b="0" dirty="0">
                <a:solidFill>
                  <a:srgbClr val="FF0000"/>
                </a:solidFill>
                <a:latin typeface="Cambria Math" panose="02040503050406030204" pitchFamily="18" charset="0"/>
                <a:ea typeface="Cambria Math" panose="02040503050406030204" pitchFamily="18" charset="0"/>
              </a:rPr>
              <a:t>What is the output of the following code given the two definition of the clone method above?</a:t>
            </a:r>
          </a:p>
        </p:txBody>
      </p:sp>
      <p:sp>
        <p:nvSpPr>
          <p:cNvPr id="3" name="Title 2"/>
          <p:cNvSpPr>
            <a:spLocks noGrp="1"/>
          </p:cNvSpPr>
          <p:nvPr>
            <p:ph type="ctrTitle"/>
          </p:nvPr>
        </p:nvSpPr>
        <p:spPr/>
        <p:txBody>
          <a:bodyPr/>
          <a:lstStyle/>
          <a:p>
            <a:r>
              <a:rPr lang="en-US" dirty="0"/>
              <a:t>Shallow vs. Deep Copy: Implementation</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54</a:t>
            </a:fld>
            <a:endParaRPr lang="en-US"/>
          </a:p>
        </p:txBody>
      </p:sp>
      <p:pic>
        <p:nvPicPr>
          <p:cNvPr id="5" name="Picture 4"/>
          <p:cNvPicPr>
            <a:picLocks noChangeAspect="1"/>
          </p:cNvPicPr>
          <p:nvPr/>
        </p:nvPicPr>
        <p:blipFill>
          <a:blip r:embed="rId3"/>
          <a:stretch>
            <a:fillRect/>
          </a:stretch>
        </p:blipFill>
        <p:spPr>
          <a:xfrm>
            <a:off x="1876146" y="5339374"/>
            <a:ext cx="5191125" cy="1095375"/>
          </a:xfrm>
          <a:prstGeom prst="rect">
            <a:avLst/>
          </a:prstGeom>
        </p:spPr>
      </p:pic>
      <p:pic>
        <p:nvPicPr>
          <p:cNvPr id="10" name="Picture 9"/>
          <p:cNvPicPr>
            <a:picLocks noChangeAspect="1"/>
          </p:cNvPicPr>
          <p:nvPr/>
        </p:nvPicPr>
        <p:blipFill rotWithShape="1">
          <a:blip r:embed="rId4"/>
          <a:srcRect t="77983"/>
          <a:stretch/>
        </p:blipFill>
        <p:spPr>
          <a:xfrm>
            <a:off x="702906" y="1025407"/>
            <a:ext cx="6276975" cy="1121962"/>
          </a:xfrm>
          <a:prstGeom prst="rect">
            <a:avLst/>
          </a:prstGeom>
        </p:spPr>
      </p:pic>
      <p:sp>
        <p:nvSpPr>
          <p:cNvPr id="9" name="Rectangle 8"/>
          <p:cNvSpPr/>
          <p:nvPr/>
        </p:nvSpPr>
        <p:spPr>
          <a:xfrm>
            <a:off x="6575505" y="1025407"/>
            <a:ext cx="1949316" cy="461665"/>
          </a:xfrm>
          <a:prstGeom prst="rect">
            <a:avLst/>
          </a:prstGeom>
        </p:spPr>
        <p:txBody>
          <a:bodyPr wrap="none">
            <a:spAutoFit/>
          </a:bodyPr>
          <a:lstStyle/>
          <a:p>
            <a:r>
              <a:rPr lang="en-US" sz="2400" b="1" dirty="0">
                <a:solidFill>
                  <a:srgbClr val="FF0000"/>
                </a:solidFill>
                <a:latin typeface="Garamond" panose="02020404030301010803" pitchFamily="18" charset="0"/>
              </a:rPr>
              <a:t>Shallow Copy</a:t>
            </a:r>
          </a:p>
        </p:txBody>
      </p:sp>
      <p:pic>
        <p:nvPicPr>
          <p:cNvPr id="11" name="Picture 10"/>
          <p:cNvPicPr>
            <a:picLocks noChangeAspect="1"/>
          </p:cNvPicPr>
          <p:nvPr/>
        </p:nvPicPr>
        <p:blipFill>
          <a:blip r:embed="rId5"/>
          <a:stretch>
            <a:fillRect/>
          </a:stretch>
        </p:blipFill>
        <p:spPr>
          <a:xfrm>
            <a:off x="702906" y="2226955"/>
            <a:ext cx="6886575" cy="2095500"/>
          </a:xfrm>
          <a:prstGeom prst="rect">
            <a:avLst/>
          </a:prstGeom>
        </p:spPr>
      </p:pic>
      <p:sp>
        <p:nvSpPr>
          <p:cNvPr id="8" name="Rectangle 7"/>
          <p:cNvSpPr/>
          <p:nvPr/>
        </p:nvSpPr>
        <p:spPr>
          <a:xfrm>
            <a:off x="6770410" y="2425587"/>
            <a:ext cx="1638141" cy="461665"/>
          </a:xfrm>
          <a:prstGeom prst="rect">
            <a:avLst/>
          </a:prstGeom>
        </p:spPr>
        <p:txBody>
          <a:bodyPr wrap="none">
            <a:spAutoFit/>
          </a:bodyPr>
          <a:lstStyle/>
          <a:p>
            <a:r>
              <a:rPr lang="en-US" sz="2400" b="1" dirty="0">
                <a:solidFill>
                  <a:srgbClr val="FF0000"/>
                </a:solidFill>
                <a:latin typeface="Garamond" panose="02020404030301010803" pitchFamily="18" charset="0"/>
              </a:rPr>
              <a:t>Deep Copy</a:t>
            </a:r>
          </a:p>
        </p:txBody>
      </p:sp>
    </p:spTree>
    <p:extLst>
      <p:ext uri="{BB962C8B-B14F-4D97-AF65-F5344CB8AC3E}">
        <p14:creationId xmlns:p14="http://schemas.microsoft.com/office/powerpoint/2010/main" val="1919436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4" y="989223"/>
            <a:ext cx="4925206" cy="2353068"/>
          </a:xfrm>
        </p:spPr>
        <p:txBody>
          <a:bodyPr anchor="t">
            <a:normAutofit/>
          </a:bodyPr>
          <a:lstStyle/>
          <a:p>
            <a:r>
              <a:rPr lang="en-US" dirty="0"/>
              <a:t>Classes are allowed to implement multiple interfaces</a:t>
            </a:r>
          </a:p>
          <a:p>
            <a:r>
              <a:rPr lang="en-US" dirty="0"/>
              <a:t>A conflict can occur </a:t>
            </a:r>
          </a:p>
          <a:p>
            <a:pPr lvl="1"/>
            <a:r>
              <a:rPr lang="en-US" dirty="0"/>
              <a:t> Due to e</a:t>
            </a:r>
            <a:r>
              <a:rPr lang="en-US" sz="2000" dirty="0"/>
              <a:t>ither same constant variable or a method with same signature.</a:t>
            </a:r>
          </a:p>
        </p:txBody>
      </p:sp>
      <p:sp>
        <p:nvSpPr>
          <p:cNvPr id="3" name="Title 2"/>
          <p:cNvSpPr>
            <a:spLocks noGrp="1"/>
          </p:cNvSpPr>
          <p:nvPr>
            <p:ph type="ctrTitle"/>
          </p:nvPr>
        </p:nvSpPr>
        <p:spPr/>
        <p:txBody>
          <a:bodyPr/>
          <a:lstStyle/>
          <a:p>
            <a:r>
              <a:rPr lang="en-US" dirty="0"/>
              <a:t>Implementing Multiple Interfaces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55</a:t>
            </a:fld>
            <a:endParaRPr lang="en-US"/>
          </a:p>
        </p:txBody>
      </p:sp>
      <p:sp>
        <p:nvSpPr>
          <p:cNvPr id="7" name="Rectangle 6"/>
          <p:cNvSpPr/>
          <p:nvPr/>
        </p:nvSpPr>
        <p:spPr>
          <a:xfrm>
            <a:off x="3639732" y="5573096"/>
            <a:ext cx="415498" cy="369332"/>
          </a:xfrm>
          <a:prstGeom prst="rect">
            <a:avLst/>
          </a:prstGeom>
        </p:spPr>
        <p:txBody>
          <a:bodyPr wrap="none">
            <a:spAutoFit/>
          </a:bodyPr>
          <a:lstStyle/>
          <a:p>
            <a:r>
              <a:rPr lang="en-US" altLang="en-US" dirty="0">
                <a:solidFill>
                  <a:srgbClr val="FF0000"/>
                </a:solidFill>
                <a:cs typeface="Times New Roman" panose="02020603050405020304" pitchFamily="18" charset="0"/>
              </a:rPr>
              <a:t>❌</a:t>
            </a:r>
            <a:endParaRPr lang="en-US" dirty="0"/>
          </a:p>
        </p:txBody>
      </p:sp>
      <p:grpSp>
        <p:nvGrpSpPr>
          <p:cNvPr id="17" name="Group 16"/>
          <p:cNvGrpSpPr/>
          <p:nvPr/>
        </p:nvGrpSpPr>
        <p:grpSpPr>
          <a:xfrm>
            <a:off x="485523" y="3342291"/>
            <a:ext cx="4271954" cy="3043684"/>
            <a:chOff x="5694742" y="1048315"/>
            <a:chExt cx="4271954" cy="3043684"/>
          </a:xfrm>
        </p:grpSpPr>
        <p:pic>
          <p:nvPicPr>
            <p:cNvPr id="6" name="Picture 5"/>
            <p:cNvPicPr>
              <a:picLocks noChangeAspect="1"/>
            </p:cNvPicPr>
            <p:nvPr/>
          </p:nvPicPr>
          <p:blipFill>
            <a:blip r:embed="rId3"/>
            <a:stretch>
              <a:fillRect/>
            </a:stretch>
          </p:blipFill>
          <p:spPr>
            <a:xfrm>
              <a:off x="5694742" y="1048315"/>
              <a:ext cx="3154209" cy="3043684"/>
            </a:xfrm>
            <a:prstGeom prst="rect">
              <a:avLst/>
            </a:prstGeom>
          </p:spPr>
        </p:pic>
        <p:sp>
          <p:nvSpPr>
            <p:cNvPr id="9" name="Rectangle 8"/>
            <p:cNvSpPr/>
            <p:nvPr/>
          </p:nvSpPr>
          <p:spPr>
            <a:xfrm>
              <a:off x="7582904" y="1092829"/>
              <a:ext cx="2383792" cy="646331"/>
            </a:xfrm>
            <a:prstGeom prst="rect">
              <a:avLst/>
            </a:prstGeom>
          </p:spPr>
          <p:txBody>
            <a:bodyPr wrap="square">
              <a:spAutoFit/>
            </a:bodyPr>
            <a:lstStyle/>
            <a:p>
              <a:pPr algn="ctr"/>
              <a:r>
                <a:rPr lang="en-US" dirty="0">
                  <a:solidFill>
                    <a:srgbClr val="FF0000"/>
                  </a:solidFill>
                  <a:latin typeface="Times New Roman" panose="02020603050405020304" pitchFamily="18" charset="0"/>
                  <a:cs typeface="Times New Roman" panose="02020603050405020304" pitchFamily="18" charset="0"/>
                </a:rPr>
                <a:t>The interfaces have the same constant </a:t>
              </a:r>
            </a:p>
          </p:txBody>
        </p:sp>
      </p:grpSp>
      <p:sp>
        <p:nvSpPr>
          <p:cNvPr id="10" name="Rectangle 9"/>
          <p:cNvSpPr/>
          <p:nvPr/>
        </p:nvSpPr>
        <p:spPr>
          <a:xfrm>
            <a:off x="5225389" y="3874914"/>
            <a:ext cx="3498553" cy="646331"/>
          </a:xfrm>
          <a:prstGeom prst="rect">
            <a:avLst/>
          </a:prstGeom>
        </p:spPr>
        <p:txBody>
          <a:bodyPr wrap="square">
            <a:spAutoFit/>
          </a:bodyPr>
          <a:lstStyle/>
          <a:p>
            <a:pPr algn="ctr"/>
            <a:r>
              <a:rPr lang="en-US" dirty="0">
                <a:solidFill>
                  <a:srgbClr val="FF0000"/>
                </a:solidFill>
                <a:latin typeface="Times New Roman" panose="02020603050405020304" pitchFamily="18" charset="0"/>
                <a:cs typeface="Times New Roman" panose="02020603050405020304" pitchFamily="18" charset="0"/>
              </a:rPr>
              <a:t>Methods with </a:t>
            </a:r>
            <a:r>
              <a:rPr lang="en-US" dirty="0">
                <a:latin typeface="Times New Roman" panose="02020603050405020304" pitchFamily="18" charset="0"/>
                <a:cs typeface="Times New Roman" panose="02020603050405020304" pitchFamily="18" charset="0"/>
              </a:rPr>
              <a:t>same signature and </a:t>
            </a:r>
            <a:r>
              <a:rPr lang="en-US" dirty="0">
                <a:solidFill>
                  <a:srgbClr val="FF0000"/>
                </a:solidFill>
                <a:latin typeface="Times New Roman" panose="02020603050405020304" pitchFamily="18" charset="0"/>
                <a:cs typeface="Times New Roman" panose="02020603050405020304" pitchFamily="18" charset="0"/>
              </a:rPr>
              <a:t>different return type </a:t>
            </a:r>
          </a:p>
        </p:txBody>
      </p:sp>
      <p:grpSp>
        <p:nvGrpSpPr>
          <p:cNvPr id="16" name="Group 15"/>
          <p:cNvGrpSpPr/>
          <p:nvPr/>
        </p:nvGrpSpPr>
        <p:grpSpPr>
          <a:xfrm>
            <a:off x="5225391" y="1025390"/>
            <a:ext cx="3799710" cy="2849523"/>
            <a:chOff x="135630" y="3573207"/>
            <a:chExt cx="3590925" cy="2662904"/>
          </a:xfrm>
        </p:grpSpPr>
        <p:pic>
          <p:nvPicPr>
            <p:cNvPr id="11" name="Picture 10"/>
            <p:cNvPicPr>
              <a:picLocks noChangeAspect="1"/>
            </p:cNvPicPr>
            <p:nvPr/>
          </p:nvPicPr>
          <p:blipFill>
            <a:blip r:embed="rId4"/>
            <a:stretch>
              <a:fillRect/>
            </a:stretch>
          </p:blipFill>
          <p:spPr>
            <a:xfrm>
              <a:off x="135630" y="4102511"/>
              <a:ext cx="3590925" cy="2133600"/>
            </a:xfrm>
            <a:prstGeom prst="rect">
              <a:avLst/>
            </a:prstGeom>
          </p:spPr>
        </p:pic>
        <p:sp>
          <p:nvSpPr>
            <p:cNvPr id="13" name="Rectangle 12"/>
            <p:cNvSpPr/>
            <p:nvPr/>
          </p:nvSpPr>
          <p:spPr>
            <a:xfrm>
              <a:off x="135630" y="3573207"/>
              <a:ext cx="3100225" cy="604002"/>
            </a:xfrm>
            <a:prstGeom prst="rect">
              <a:avLst/>
            </a:prstGeom>
          </p:spPr>
          <p:txBody>
            <a:bodyPr wrap="square">
              <a:spAutoFit/>
            </a:bodyPr>
            <a:lstStyle/>
            <a:p>
              <a:pPr algn="ctr"/>
              <a:r>
                <a:rPr lang="en-US" dirty="0">
                  <a:solidFill>
                    <a:srgbClr val="FF0000"/>
                  </a:solidFill>
                  <a:latin typeface="Times New Roman" panose="02020603050405020304" pitchFamily="18" charset="0"/>
                  <a:cs typeface="Times New Roman" panose="02020603050405020304" pitchFamily="18" charset="0"/>
                </a:rPr>
                <a:t>Methods with </a:t>
              </a:r>
              <a:r>
                <a:rPr lang="en-US" dirty="0">
                  <a:latin typeface="Times New Roman" panose="02020603050405020304" pitchFamily="18" charset="0"/>
                  <a:cs typeface="Times New Roman" panose="02020603050405020304" pitchFamily="18" charset="0"/>
                </a:rPr>
                <a:t>same signature  and </a:t>
              </a:r>
              <a:r>
                <a:rPr lang="en-US" dirty="0">
                  <a:solidFill>
                    <a:srgbClr val="FF0000"/>
                  </a:solidFill>
                  <a:latin typeface="Times New Roman" panose="02020603050405020304" pitchFamily="18" charset="0"/>
                  <a:cs typeface="Times New Roman" panose="02020603050405020304" pitchFamily="18" charset="0"/>
                </a:rPr>
                <a:t>same return type </a:t>
              </a:r>
            </a:p>
          </p:txBody>
        </p:sp>
        <p:sp>
          <p:nvSpPr>
            <p:cNvPr id="14" name="Google Shape;589;p50"/>
            <p:cNvSpPr txBox="1"/>
            <p:nvPr/>
          </p:nvSpPr>
          <p:spPr>
            <a:xfrm>
              <a:off x="2981035" y="3585235"/>
              <a:ext cx="609600" cy="4000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2000"/>
                <a:buFont typeface="Times New Roman"/>
                <a:buNone/>
              </a:pPr>
              <a:r>
                <a:rPr lang="en-US" sz="2800" b="1" i="0" u="none" dirty="0">
                  <a:solidFill>
                    <a:srgbClr val="45B451"/>
                  </a:solidFill>
                  <a:latin typeface="Times New Roman"/>
                  <a:ea typeface="Times New Roman"/>
                  <a:cs typeface="Times New Roman"/>
                  <a:sym typeface="Times New Roman"/>
                </a:rPr>
                <a:t> √</a:t>
              </a:r>
              <a:endParaRPr sz="2400" dirty="0">
                <a:solidFill>
                  <a:srgbClr val="45B451"/>
                </a:solidFill>
              </a:endParaRPr>
            </a:p>
          </p:txBody>
        </p:sp>
      </p:grpSp>
      <p:pic>
        <p:nvPicPr>
          <p:cNvPr id="15" name="Picture 14"/>
          <p:cNvPicPr>
            <a:picLocks noChangeAspect="1"/>
          </p:cNvPicPr>
          <p:nvPr/>
        </p:nvPicPr>
        <p:blipFill>
          <a:blip r:embed="rId5"/>
          <a:stretch>
            <a:fillRect/>
          </a:stretch>
        </p:blipFill>
        <p:spPr>
          <a:xfrm>
            <a:off x="5475894" y="4553500"/>
            <a:ext cx="3142949" cy="1816091"/>
          </a:xfrm>
          <a:prstGeom prst="rect">
            <a:avLst/>
          </a:prstGeom>
        </p:spPr>
      </p:pic>
      <p:sp>
        <p:nvSpPr>
          <p:cNvPr id="18" name="Rectangle 17"/>
          <p:cNvSpPr/>
          <p:nvPr/>
        </p:nvSpPr>
        <p:spPr>
          <a:xfrm>
            <a:off x="8604074" y="3867728"/>
            <a:ext cx="415498" cy="369332"/>
          </a:xfrm>
          <a:prstGeom prst="rect">
            <a:avLst/>
          </a:prstGeom>
        </p:spPr>
        <p:txBody>
          <a:bodyPr wrap="none">
            <a:spAutoFit/>
          </a:bodyPr>
          <a:lstStyle/>
          <a:p>
            <a:r>
              <a:rPr lang="en-US" altLang="en-US" dirty="0">
                <a:solidFill>
                  <a:srgbClr val="FF0000"/>
                </a:solidFill>
                <a:cs typeface="Times New Roman" panose="02020603050405020304" pitchFamily="18" charset="0"/>
              </a:rPr>
              <a:t>❌</a:t>
            </a:r>
            <a:endParaRPr lang="en-US" dirty="0"/>
          </a:p>
        </p:txBody>
      </p:sp>
      <p:pic>
        <p:nvPicPr>
          <p:cNvPr id="19" name="Picture 18"/>
          <p:cNvPicPr>
            <a:picLocks noChangeAspect="1"/>
          </p:cNvPicPr>
          <p:nvPr/>
        </p:nvPicPr>
        <p:blipFill rotWithShape="1">
          <a:blip r:embed="rId6"/>
          <a:srcRect l="14669" t="44905" r="75052" b="50519"/>
          <a:stretch/>
        </p:blipFill>
        <p:spPr>
          <a:xfrm>
            <a:off x="1444268" y="5909506"/>
            <a:ext cx="3313209" cy="414775"/>
          </a:xfrm>
          <a:prstGeom prst="rect">
            <a:avLst/>
          </a:prstGeom>
        </p:spPr>
      </p:pic>
    </p:spTree>
    <p:extLst>
      <p:ext uri="{BB962C8B-B14F-4D97-AF65-F5344CB8AC3E}">
        <p14:creationId xmlns:p14="http://schemas.microsoft.com/office/powerpoint/2010/main" val="631340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200" dirty="0"/>
              <a:t>Comparison of Concrete Classes, Abstract Classes, and Interfaces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56</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2346137992"/>
              </p:ext>
            </p:extLst>
          </p:nvPr>
        </p:nvGraphicFramePr>
        <p:xfrm>
          <a:off x="498838" y="1094520"/>
          <a:ext cx="7953820" cy="5059680"/>
        </p:xfrm>
        <a:graphic>
          <a:graphicData uri="http://schemas.openxmlformats.org/drawingml/2006/table">
            <a:tbl>
              <a:tblPr firstRow="1" bandRow="1">
                <a:tableStyleId>{5940675A-B579-460E-94D1-54222C63F5DA}</a:tableStyleId>
              </a:tblPr>
              <a:tblGrid>
                <a:gridCol w="3320669">
                  <a:extLst>
                    <a:ext uri="{9D8B030D-6E8A-4147-A177-3AD203B41FA5}">
                      <a16:colId xmlns:a16="http://schemas.microsoft.com/office/drawing/2014/main" val="2699003863"/>
                    </a:ext>
                  </a:extLst>
                </a:gridCol>
                <a:gridCol w="1384554">
                  <a:extLst>
                    <a:ext uri="{9D8B030D-6E8A-4147-A177-3AD203B41FA5}">
                      <a16:colId xmlns:a16="http://schemas.microsoft.com/office/drawing/2014/main" val="2329262791"/>
                    </a:ext>
                  </a:extLst>
                </a:gridCol>
                <a:gridCol w="1384554">
                  <a:extLst>
                    <a:ext uri="{9D8B030D-6E8A-4147-A177-3AD203B41FA5}">
                      <a16:colId xmlns:a16="http://schemas.microsoft.com/office/drawing/2014/main" val="3949817079"/>
                    </a:ext>
                  </a:extLst>
                </a:gridCol>
                <a:gridCol w="1864043">
                  <a:extLst>
                    <a:ext uri="{9D8B030D-6E8A-4147-A177-3AD203B41FA5}">
                      <a16:colId xmlns:a16="http://schemas.microsoft.com/office/drawing/2014/main" val="1434023850"/>
                    </a:ext>
                  </a:extLst>
                </a:gridCol>
              </a:tblGrid>
              <a:tr h="546437">
                <a:tc>
                  <a:txBody>
                    <a:bodyPr/>
                    <a:lstStyle/>
                    <a:p>
                      <a:pPr algn="ctr"/>
                      <a:r>
                        <a:rPr lang="en-US" sz="2000" dirty="0">
                          <a:latin typeface="Times New Roman" panose="02020603050405020304" pitchFamily="18" charset="0"/>
                          <a:cs typeface="Times New Roman" panose="02020603050405020304" pitchFamily="18" charset="0"/>
                        </a:rPr>
                        <a:t>Property</a:t>
                      </a:r>
                    </a:p>
                  </a:txBody>
                  <a:tcPr anchor="ctr">
                    <a:solidFill>
                      <a:schemeClr val="accent6">
                        <a:lumMod val="20000"/>
                        <a:lumOff val="8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Concrete </a:t>
                      </a:r>
                    </a:p>
                    <a:p>
                      <a:pPr algn="ctr"/>
                      <a:r>
                        <a:rPr lang="en-US" sz="2000" dirty="0">
                          <a:latin typeface="Times New Roman" panose="02020603050405020304" pitchFamily="18" charset="0"/>
                          <a:cs typeface="Times New Roman" panose="02020603050405020304" pitchFamily="18" charset="0"/>
                        </a:rPr>
                        <a:t>Class</a:t>
                      </a:r>
                    </a:p>
                  </a:txBody>
                  <a:tcPr anchor="ctr">
                    <a:solidFill>
                      <a:schemeClr val="accent6">
                        <a:lumMod val="20000"/>
                        <a:lumOff val="8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Abstract</a:t>
                      </a:r>
                    </a:p>
                    <a:p>
                      <a:pPr algn="ctr"/>
                      <a:r>
                        <a:rPr lang="en-US" sz="2000" dirty="0">
                          <a:latin typeface="Times New Roman" panose="02020603050405020304" pitchFamily="18" charset="0"/>
                          <a:cs typeface="Times New Roman" panose="02020603050405020304" pitchFamily="18" charset="0"/>
                        </a:rPr>
                        <a:t> Class</a:t>
                      </a:r>
                    </a:p>
                  </a:txBody>
                  <a:tcPr anchor="ctr">
                    <a:solidFill>
                      <a:schemeClr val="accent6">
                        <a:lumMod val="20000"/>
                        <a:lumOff val="8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Interface</a:t>
                      </a:r>
                    </a:p>
                  </a:txBody>
                  <a:tcPr anchor="ctr">
                    <a:solidFill>
                      <a:schemeClr val="accent6">
                        <a:lumMod val="20000"/>
                        <a:lumOff val="80000"/>
                      </a:schemeClr>
                    </a:solidFill>
                  </a:tcPr>
                </a:tc>
                <a:extLst>
                  <a:ext uri="{0D108BD9-81ED-4DB2-BD59-A6C34878D82A}">
                    <a16:rowId xmlns:a16="http://schemas.microsoft.com/office/drawing/2014/main" val="204295540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dirty="0">
                          <a:effectLst/>
                          <a:latin typeface="Times New Roman" panose="02020603050405020304" pitchFamily="18" charset="0"/>
                          <a:cs typeface="Times New Roman" panose="02020603050405020304" pitchFamily="18" charset="0"/>
                        </a:rPr>
                        <a:t>Can be instantiated</a:t>
                      </a:r>
                      <a:endParaRPr lang="en-US" sz="2000" b="1" i="0" kern="1200" dirty="0">
                        <a:solidFill>
                          <a:srgbClr val="231F20"/>
                        </a:solidFill>
                        <a:effectLst/>
                        <a:latin typeface="Times New Roman" panose="02020603050405020304" pitchFamily="18" charset="0"/>
                        <a:ea typeface="+mn-ea"/>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Yes</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No</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No</a:t>
                      </a:r>
                    </a:p>
                  </a:txBody>
                  <a:tcPr anchor="ctr"/>
                </a:tc>
                <a:extLst>
                  <a:ext uri="{0D108BD9-81ED-4DB2-BD59-A6C34878D82A}">
                    <a16:rowId xmlns:a16="http://schemas.microsoft.com/office/drawing/2014/main" val="817431292"/>
                  </a:ext>
                </a:extLst>
              </a:tr>
              <a:tr h="370840">
                <a:tc>
                  <a:txBody>
                    <a:bodyPr/>
                    <a:lstStyle/>
                    <a:p>
                      <a:pPr algn="ctr"/>
                      <a:r>
                        <a:rPr lang="en-US" sz="2000" kern="1200" dirty="0">
                          <a:effectLst/>
                          <a:latin typeface="Times New Roman" panose="02020603050405020304" pitchFamily="18" charset="0"/>
                          <a:cs typeface="Times New Roman" panose="02020603050405020304" pitchFamily="18" charset="0"/>
                        </a:rPr>
                        <a:t>Constructors</a:t>
                      </a:r>
                      <a:endParaRPr lang="en-US" sz="2000" b="1" i="0" kern="1200" dirty="0">
                        <a:solidFill>
                          <a:srgbClr val="231F20"/>
                        </a:solidFill>
                        <a:effectLst/>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No</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1347784103"/>
                  </a:ext>
                </a:extLst>
              </a:tr>
              <a:tr h="370840">
                <a:tc>
                  <a:txBody>
                    <a:bodyPr/>
                    <a:lstStyle/>
                    <a:p>
                      <a:pPr algn="ctr"/>
                      <a:r>
                        <a:rPr lang="en-US" sz="2000" kern="1200" dirty="0">
                          <a:effectLst/>
                          <a:latin typeface="Times New Roman" panose="02020603050405020304" pitchFamily="18" charset="0"/>
                          <a:cs typeface="Times New Roman" panose="02020603050405020304" pitchFamily="18" charset="0"/>
                        </a:rPr>
                        <a:t>Instance/Static variables</a:t>
                      </a:r>
                      <a:endParaRPr lang="en-US" sz="2000" b="1" i="0" kern="1200" dirty="0">
                        <a:solidFill>
                          <a:srgbClr val="231F20"/>
                        </a:solidFill>
                        <a:effectLst/>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No</a:t>
                      </a:r>
                    </a:p>
                  </a:txBody>
                  <a:tcPr anchor="ctr"/>
                </a:tc>
                <a:extLst>
                  <a:ext uri="{0D108BD9-81ED-4DB2-BD59-A6C34878D82A}">
                    <a16:rowId xmlns:a16="http://schemas.microsoft.com/office/drawing/2014/main" val="2709417481"/>
                  </a:ext>
                </a:extLst>
              </a:tr>
              <a:tr h="370840">
                <a:tc>
                  <a:txBody>
                    <a:bodyPr/>
                    <a:lstStyle/>
                    <a:p>
                      <a:pPr algn="ctr"/>
                      <a:r>
                        <a:rPr lang="en-US" sz="2000" dirty="0">
                          <a:effectLst/>
                          <a:latin typeface="Times New Roman" panose="02020603050405020304" pitchFamily="18" charset="0"/>
                          <a:cs typeface="Times New Roman" panose="02020603050405020304" pitchFamily="18" charset="0"/>
                        </a:rPr>
                        <a:t>Constants   </a:t>
                      </a:r>
                      <a:endParaRPr lang="en-US" sz="2000" b="1" dirty="0">
                        <a:effectLst/>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482395459"/>
                  </a:ext>
                </a:extLst>
              </a:tr>
              <a:tr h="370840">
                <a:tc>
                  <a:txBody>
                    <a:bodyPr/>
                    <a:lstStyle/>
                    <a:p>
                      <a:pPr algn="ctr"/>
                      <a:r>
                        <a:rPr lang="en-US" sz="2000" kern="1200" dirty="0">
                          <a:effectLst/>
                          <a:latin typeface="Times New Roman" panose="02020603050405020304" pitchFamily="18" charset="0"/>
                          <a:cs typeface="Times New Roman" panose="02020603050405020304" pitchFamily="18" charset="0"/>
                        </a:rPr>
                        <a:t>Instance Methods   </a:t>
                      </a:r>
                      <a:endParaRPr lang="en-US" sz="2000" b="1" i="0" kern="1200" dirty="0">
                        <a:solidFill>
                          <a:srgbClr val="231F20"/>
                        </a:solidFill>
                        <a:effectLst/>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4188906536"/>
                  </a:ext>
                </a:extLst>
              </a:tr>
              <a:tr h="370840">
                <a:tc>
                  <a:txBody>
                    <a:bodyPr/>
                    <a:lstStyle/>
                    <a:p>
                      <a:pPr algn="ctr"/>
                      <a:r>
                        <a:rPr lang="en-US" sz="2000" dirty="0">
                          <a:effectLst/>
                          <a:latin typeface="Times New Roman" panose="02020603050405020304" pitchFamily="18" charset="0"/>
                          <a:cs typeface="Times New Roman" panose="02020603050405020304" pitchFamily="18" charset="0"/>
                        </a:rPr>
                        <a:t>Static methods</a:t>
                      </a:r>
                      <a:endParaRPr lang="en-US" sz="2000" b="1"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Yes</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Yes</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No (Yes Java 8)</a:t>
                      </a:r>
                    </a:p>
                  </a:txBody>
                  <a:tcPr anchor="ctr"/>
                </a:tc>
                <a:extLst>
                  <a:ext uri="{0D108BD9-81ED-4DB2-BD59-A6C34878D82A}">
                    <a16:rowId xmlns:a16="http://schemas.microsoft.com/office/drawing/2014/main" val="3328833139"/>
                  </a:ext>
                </a:extLst>
              </a:tr>
              <a:tr h="370840">
                <a:tc>
                  <a:txBody>
                    <a:bodyPr/>
                    <a:lstStyle/>
                    <a:p>
                      <a:pPr algn="ctr"/>
                      <a:r>
                        <a:rPr lang="en-US" sz="2000" dirty="0">
                          <a:effectLst/>
                          <a:latin typeface="Times New Roman" panose="02020603050405020304" pitchFamily="18" charset="0"/>
                          <a:cs typeface="Times New Roman" panose="02020603050405020304" pitchFamily="18" charset="0"/>
                        </a:rPr>
                        <a:t>Abstract methods   </a:t>
                      </a:r>
                      <a:endParaRPr lang="en-US" sz="2000" b="1"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No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1044679215"/>
                  </a:ext>
                </a:extLst>
              </a:tr>
              <a:tr h="370840">
                <a:tc>
                  <a:txBody>
                    <a:bodyPr/>
                    <a:lstStyle/>
                    <a:p>
                      <a:pPr algn="ctr"/>
                      <a:r>
                        <a:rPr lang="en-US" sz="2000" dirty="0">
                          <a:effectLst/>
                          <a:latin typeface="Times New Roman" panose="02020603050405020304" pitchFamily="18" charset="0"/>
                          <a:cs typeface="Times New Roman" panose="02020603050405020304" pitchFamily="18" charset="0"/>
                        </a:rPr>
                        <a:t>Extend another class </a:t>
                      </a:r>
                      <a:endParaRPr lang="en-US" sz="2000" b="1" dirty="0">
                        <a:effectLst/>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Yes (1)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Yes (1)</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No</a:t>
                      </a:r>
                    </a:p>
                  </a:txBody>
                  <a:tcPr anchor="ctr"/>
                </a:tc>
                <a:extLst>
                  <a:ext uri="{0D108BD9-81ED-4DB2-BD59-A6C34878D82A}">
                    <a16:rowId xmlns:a16="http://schemas.microsoft.com/office/drawing/2014/main" val="3703810372"/>
                  </a:ext>
                </a:extLst>
              </a:tr>
              <a:tr h="370840">
                <a:tc>
                  <a:txBody>
                    <a:bodyPr/>
                    <a:lstStyle/>
                    <a:p>
                      <a:pPr algn="ctr"/>
                      <a:r>
                        <a:rPr lang="en-US" sz="2000" dirty="0">
                          <a:effectLst/>
                          <a:latin typeface="Times New Roman" panose="02020603050405020304" pitchFamily="18" charset="0"/>
                          <a:cs typeface="Times New Roman" panose="02020603050405020304" pitchFamily="18" charset="0"/>
                        </a:rPr>
                        <a:t>Implement other interfaces</a:t>
                      </a:r>
                      <a:endParaRPr lang="en-US" sz="2000" b="1"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Yes</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Yes</a:t>
                      </a:r>
                    </a:p>
                  </a:txBody>
                  <a:tcPr anchor="ctr"/>
                </a:tc>
                <a:tc>
                  <a:txBody>
                    <a:bodyPr/>
                    <a:lstStyle/>
                    <a:p>
                      <a:pPr algn="ctr"/>
                      <a:r>
                        <a:rPr lang="en-US" sz="2000" dirty="0">
                          <a:effectLst/>
                          <a:latin typeface="Times New Roman" panose="02020603050405020304" pitchFamily="18" charset="0"/>
                          <a:cs typeface="Times New Roman" panose="02020603050405020304" pitchFamily="18" charset="0"/>
                        </a:rPr>
                        <a:t>No</a:t>
                      </a:r>
                      <a:endParaRPr 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59816134"/>
                  </a:ext>
                </a:extLst>
              </a:tr>
              <a:tr h="370840">
                <a:tc>
                  <a:txBody>
                    <a:bodyPr/>
                    <a:lstStyle/>
                    <a:p>
                      <a:pPr algn="ctr"/>
                      <a:r>
                        <a:rPr lang="en-US" sz="2000" kern="1200" dirty="0">
                          <a:solidFill>
                            <a:schemeClr val="tx1"/>
                          </a:solidFill>
                          <a:effectLst/>
                          <a:latin typeface="Times New Roman" panose="02020603050405020304" pitchFamily="18" charset="0"/>
                          <a:ea typeface="+mn-ea"/>
                          <a:cs typeface="Times New Roman" panose="02020603050405020304" pitchFamily="18" charset="0"/>
                        </a:rPr>
                        <a:t>Extend other interfaces</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No</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No</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Yes</a:t>
                      </a:r>
                    </a:p>
                  </a:txBody>
                  <a:tcPr anchor="ctr"/>
                </a:tc>
                <a:extLst>
                  <a:ext uri="{0D108BD9-81ED-4DB2-BD59-A6C34878D82A}">
                    <a16:rowId xmlns:a16="http://schemas.microsoft.com/office/drawing/2014/main" val="2410195587"/>
                  </a:ext>
                </a:extLst>
              </a:tr>
              <a:tr h="370840">
                <a:tc>
                  <a:txBody>
                    <a:bodyPr/>
                    <a:lstStyle/>
                    <a:p>
                      <a:pPr algn="ctr"/>
                      <a:r>
                        <a:rPr lang="en-US" sz="2000" dirty="0">
                          <a:effectLst/>
                          <a:latin typeface="Times New Roman" panose="02020603050405020304" pitchFamily="18" charset="0"/>
                          <a:cs typeface="Times New Roman" panose="02020603050405020304" pitchFamily="18" charset="0"/>
                        </a:rPr>
                        <a:t>Used as a type</a:t>
                      </a:r>
                      <a:endParaRPr lang="en-US" sz="2000" b="1" dirty="0">
                        <a:effectLst/>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Yes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137118795"/>
                  </a:ext>
                </a:extLst>
              </a:tr>
            </a:tbl>
          </a:graphicData>
        </a:graphic>
      </p:graphicFrame>
    </p:spTree>
    <p:extLst>
      <p:ext uri="{BB962C8B-B14F-4D97-AF65-F5344CB8AC3E}">
        <p14:creationId xmlns:p14="http://schemas.microsoft.com/office/powerpoint/2010/main" val="15179268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normAutofit/>
          </a:bodyPr>
          <a:lstStyle/>
          <a:p>
            <a:pPr>
              <a:spcBef>
                <a:spcPts val="1800"/>
              </a:spcBef>
            </a:pPr>
            <a:r>
              <a:rPr lang="en-US" dirty="0"/>
              <a:t>Each class can present two contracts:</a:t>
            </a:r>
          </a:p>
          <a:p>
            <a:pPr lvl="1"/>
            <a:r>
              <a:rPr lang="en-US" dirty="0"/>
              <a:t>One for the users of the class.</a:t>
            </a:r>
          </a:p>
          <a:p>
            <a:pPr lvl="1"/>
            <a:r>
              <a:rPr lang="en-US" dirty="0"/>
              <a:t>One for the extenders of the class.</a:t>
            </a:r>
          </a:p>
          <a:p>
            <a:pPr>
              <a:spcBef>
                <a:spcPts val="1800"/>
              </a:spcBef>
            </a:pPr>
            <a:r>
              <a:rPr lang="en-US" dirty="0"/>
              <a:t>Make the fields private and accessor methods public if they are intended for the users of the class.</a:t>
            </a:r>
          </a:p>
          <a:p>
            <a:pPr>
              <a:spcBef>
                <a:spcPts val="1800"/>
              </a:spcBef>
            </a:pPr>
            <a:r>
              <a:rPr lang="en-US" dirty="0"/>
              <a:t>Make the fields or method protected if they are intended for extenders of the class.</a:t>
            </a:r>
          </a:p>
          <a:p>
            <a:pPr>
              <a:spcBef>
                <a:spcPts val="1800"/>
              </a:spcBef>
            </a:pPr>
            <a:r>
              <a:rPr lang="en-US" dirty="0"/>
              <a:t>Provide a setter method only if you want the data field to be updateable.</a:t>
            </a:r>
          </a:p>
          <a:p>
            <a:pPr>
              <a:spcBef>
                <a:spcPts val="1800"/>
              </a:spcBef>
            </a:pPr>
            <a:r>
              <a:rPr lang="en-US" dirty="0"/>
              <a:t>A class should also hide methods not intended for client use.</a:t>
            </a:r>
          </a:p>
          <a:p>
            <a:pPr>
              <a:spcBef>
                <a:spcPts val="1800"/>
              </a:spcBef>
            </a:pPr>
            <a:endParaRPr lang="en-US" dirty="0"/>
          </a:p>
        </p:txBody>
      </p:sp>
      <p:sp>
        <p:nvSpPr>
          <p:cNvPr id="3" name="Title 2"/>
          <p:cNvSpPr>
            <a:spLocks noGrp="1"/>
          </p:cNvSpPr>
          <p:nvPr>
            <p:ph type="ctrTitle"/>
          </p:nvPr>
        </p:nvSpPr>
        <p:spPr/>
        <p:txBody>
          <a:bodyPr/>
          <a:lstStyle/>
          <a:p>
            <a:r>
              <a:rPr lang="en-US" dirty="0"/>
              <a:t>Class-Design Guidelines: </a:t>
            </a:r>
            <a:r>
              <a:rPr lang="en-US" dirty="0">
                <a:solidFill>
                  <a:srgbClr val="FF0000"/>
                </a:solidFill>
              </a:rPr>
              <a:t>Encapsulation</a:t>
            </a:r>
            <a:r>
              <a:rPr lang="en-US" dirty="0"/>
              <a:t> </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57</a:t>
            </a:fld>
            <a:endParaRPr lang="en-US"/>
          </a:p>
        </p:txBody>
      </p:sp>
    </p:spTree>
    <p:extLst>
      <p:ext uri="{BB962C8B-B14F-4D97-AF65-F5344CB8AC3E}">
        <p14:creationId xmlns:p14="http://schemas.microsoft.com/office/powerpoint/2010/main" val="15186375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normAutofit/>
          </a:bodyPr>
          <a:lstStyle/>
          <a:p>
            <a:r>
              <a:rPr lang="en-US" dirty="0"/>
              <a:t>A variable that is shared by all instances of a class should be declared static.</a:t>
            </a:r>
          </a:p>
          <a:p>
            <a:pPr lvl="1"/>
            <a:r>
              <a:rPr lang="en-US" dirty="0"/>
              <a:t>e.g. </a:t>
            </a:r>
            <a:r>
              <a:rPr lang="en-US" dirty="0" err="1"/>
              <a:t>numberOfObjects</a:t>
            </a:r>
            <a:r>
              <a:rPr lang="en-US" dirty="0"/>
              <a:t> in Circle</a:t>
            </a:r>
          </a:p>
          <a:p>
            <a:r>
              <a:rPr lang="en-US" dirty="0"/>
              <a:t>A method that is not dependent on a specific instance should be defined as a static method.</a:t>
            </a:r>
          </a:p>
          <a:p>
            <a:r>
              <a:rPr lang="en-US" dirty="0"/>
              <a:t>Reference static variables and methods using a class name.</a:t>
            </a:r>
          </a:p>
          <a:p>
            <a:r>
              <a:rPr lang="en-US" dirty="0"/>
              <a:t>It is better to use a setter method to change the static data fields.</a:t>
            </a:r>
          </a:p>
          <a:p>
            <a:r>
              <a:rPr lang="en-US" dirty="0"/>
              <a:t>Do not pass a parameter from a constructor to initialize a static data field. </a:t>
            </a:r>
          </a:p>
        </p:txBody>
      </p:sp>
      <p:sp>
        <p:nvSpPr>
          <p:cNvPr id="3" name="Title 2"/>
          <p:cNvSpPr>
            <a:spLocks noGrp="1"/>
          </p:cNvSpPr>
          <p:nvPr>
            <p:ph type="ctrTitle"/>
          </p:nvPr>
        </p:nvSpPr>
        <p:spPr/>
        <p:txBody>
          <a:bodyPr/>
          <a:lstStyle/>
          <a:p>
            <a:r>
              <a:rPr lang="en-US" dirty="0"/>
              <a:t>Class-Design Guidelines: </a:t>
            </a:r>
            <a:r>
              <a:rPr lang="en-US" dirty="0">
                <a:solidFill>
                  <a:srgbClr val="FF0000"/>
                </a:solidFill>
              </a:rPr>
              <a:t>Instance vs. Static</a:t>
            </a:r>
            <a:endParaRPr lang="en-US"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58</a:t>
            </a:fld>
            <a:endParaRPr lang="en-US"/>
          </a:p>
        </p:txBody>
      </p:sp>
    </p:spTree>
    <p:extLst>
      <p:ext uri="{BB962C8B-B14F-4D97-AF65-F5344CB8AC3E}">
        <p14:creationId xmlns:p14="http://schemas.microsoft.com/office/powerpoint/2010/main" val="36447449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lstStyle/>
          <a:p>
            <a:pPr>
              <a:spcBef>
                <a:spcPts val="1800"/>
              </a:spcBef>
            </a:pPr>
            <a:r>
              <a:rPr lang="en-US" dirty="0"/>
              <a:t> Class should have a clear contract that is easy to explain and easy to understand.</a:t>
            </a:r>
          </a:p>
          <a:p>
            <a:pPr>
              <a:spcBef>
                <a:spcPts val="1800"/>
              </a:spcBef>
            </a:pPr>
            <a:r>
              <a:rPr lang="en-US" dirty="0"/>
              <a:t>Design a class that imposes no restrictions on how or when the user can use it.</a:t>
            </a:r>
          </a:p>
          <a:p>
            <a:pPr>
              <a:spcBef>
                <a:spcPts val="1800"/>
              </a:spcBef>
            </a:pPr>
            <a:r>
              <a:rPr lang="en-US" dirty="0"/>
              <a:t>Do not declare a data field that can be derived from other data fields.</a:t>
            </a:r>
          </a:p>
          <a:p>
            <a:pPr lvl="1">
              <a:spcBef>
                <a:spcPts val="1800"/>
              </a:spcBef>
            </a:pPr>
            <a:r>
              <a:rPr lang="en-US" dirty="0"/>
              <a:t>Date of birth and age.</a:t>
            </a:r>
          </a:p>
          <a:p>
            <a:pPr>
              <a:spcBef>
                <a:spcPts val="1800"/>
              </a:spcBef>
            </a:pPr>
            <a:r>
              <a:rPr lang="en-US" dirty="0"/>
              <a:t>Provide a public no-</a:t>
            </a:r>
            <a:r>
              <a:rPr lang="en-US" dirty="0" err="1"/>
              <a:t>arg</a:t>
            </a:r>
            <a:r>
              <a:rPr lang="en-US" dirty="0"/>
              <a:t> constructor and override the equals method and the </a:t>
            </a:r>
            <a:r>
              <a:rPr lang="en-US" dirty="0" err="1"/>
              <a:t>toString</a:t>
            </a:r>
            <a:r>
              <a:rPr lang="en-US" dirty="0"/>
              <a:t> method defined in the Object class whenever possible. </a:t>
            </a:r>
          </a:p>
          <a:p>
            <a:pPr>
              <a:spcBef>
                <a:spcPts val="1800"/>
              </a:spcBef>
            </a:pPr>
            <a:endParaRPr lang="en-US" dirty="0"/>
          </a:p>
        </p:txBody>
      </p:sp>
      <p:sp>
        <p:nvSpPr>
          <p:cNvPr id="3" name="Title 2"/>
          <p:cNvSpPr>
            <a:spLocks noGrp="1"/>
          </p:cNvSpPr>
          <p:nvPr>
            <p:ph type="ctrTitle"/>
          </p:nvPr>
        </p:nvSpPr>
        <p:spPr/>
        <p:txBody>
          <a:bodyPr/>
          <a:lstStyle/>
          <a:p>
            <a:r>
              <a:rPr lang="en-US" dirty="0"/>
              <a:t>Class-Design Guidelines: </a:t>
            </a:r>
            <a:r>
              <a:rPr lang="en-US" dirty="0">
                <a:solidFill>
                  <a:srgbClr val="FF0000"/>
                </a:solidFill>
              </a:rPr>
              <a:t>Clarity and Reuse</a:t>
            </a:r>
            <a:r>
              <a:rPr lang="en-US" dirty="0"/>
              <a:t> </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59</a:t>
            </a:fld>
            <a:endParaRPr lang="en-US"/>
          </a:p>
        </p:txBody>
      </p:sp>
    </p:spTree>
    <p:extLst>
      <p:ext uri="{BB962C8B-B14F-4D97-AF65-F5344CB8AC3E}">
        <p14:creationId xmlns:p14="http://schemas.microsoft.com/office/powerpoint/2010/main" val="717677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noAutofit/>
          </a:bodyPr>
          <a:lstStyle/>
          <a:p>
            <a:r>
              <a:rPr lang="en-US" b="0" dirty="0">
                <a:latin typeface="Times New Roman" panose="02020603050405020304" pitchFamily="18" charset="0"/>
                <a:cs typeface="Times New Roman" panose="02020603050405020304" pitchFamily="18" charset="0"/>
              </a:rPr>
              <a:t>To understand </a:t>
            </a:r>
            <a:r>
              <a:rPr lang="en-US" b="0" dirty="0">
                <a:solidFill>
                  <a:srgbClr val="FF0000"/>
                </a:solidFill>
                <a:latin typeface="Times New Roman" panose="02020603050405020304" pitchFamily="18" charset="0"/>
                <a:cs typeface="Times New Roman" panose="02020603050405020304" pitchFamily="18" charset="0"/>
              </a:rPr>
              <a:t>abstract classes </a:t>
            </a:r>
            <a:r>
              <a:rPr lang="en-US" b="0" dirty="0">
                <a:latin typeface="Times New Roman" panose="02020603050405020304" pitchFamily="18" charset="0"/>
                <a:cs typeface="Times New Roman" panose="02020603050405020304" pitchFamily="18" charset="0"/>
              </a:rPr>
              <a:t>and their prosperities. (§13.2).</a:t>
            </a:r>
          </a:p>
          <a:p>
            <a:pPr lvl="1"/>
            <a:r>
              <a:rPr lang="en-US" b="0" dirty="0">
                <a:latin typeface="Times New Roman" panose="02020603050405020304" pitchFamily="18" charset="0"/>
                <a:cs typeface="Times New Roman" panose="02020603050405020304" pitchFamily="18" charset="0"/>
              </a:rPr>
              <a:t>To design and use abstract classes.</a:t>
            </a:r>
          </a:p>
          <a:p>
            <a:pPr lvl="1"/>
            <a:r>
              <a:rPr lang="en-US" b="0" dirty="0">
                <a:latin typeface="Times New Roman" panose="02020603050405020304" pitchFamily="18" charset="0"/>
                <a:cs typeface="Times New Roman" panose="02020603050405020304" pitchFamily="18" charset="0"/>
              </a:rPr>
              <a:t>To understand </a:t>
            </a:r>
            <a:r>
              <a:rPr lang="en-US" b="0" dirty="0">
                <a:solidFill>
                  <a:srgbClr val="FF0000"/>
                </a:solidFill>
                <a:latin typeface="Times New Roman" panose="02020603050405020304" pitchFamily="18" charset="0"/>
                <a:cs typeface="Times New Roman" panose="02020603050405020304" pitchFamily="18" charset="0"/>
              </a:rPr>
              <a:t>abstract methods</a:t>
            </a:r>
            <a:r>
              <a:rPr lang="en-US" b="0" dirty="0">
                <a:latin typeface="Times New Roman" panose="02020603050405020304" pitchFamily="18" charset="0"/>
                <a:cs typeface="Times New Roman" panose="02020603050405020304" pitchFamily="18" charset="0"/>
              </a:rPr>
              <a:t>.</a:t>
            </a:r>
          </a:p>
          <a:p>
            <a:r>
              <a:rPr lang="en-US" b="0" dirty="0">
                <a:latin typeface="Times New Roman" panose="02020603050405020304" pitchFamily="18" charset="0"/>
                <a:cs typeface="Times New Roman" panose="02020603050405020304" pitchFamily="18" charset="0"/>
              </a:rPr>
              <a:t>To explore some examples of abstract classes.</a:t>
            </a:r>
          </a:p>
          <a:p>
            <a:pPr lvl="1"/>
            <a:r>
              <a:rPr lang="en-US" altLang="en-US" sz="2300" dirty="0"/>
              <a:t>To generalize </a:t>
            </a:r>
            <a:r>
              <a:rPr lang="en-US" altLang="en-US" sz="2300" dirty="0">
                <a:solidFill>
                  <a:srgbClr val="FF0000"/>
                </a:solidFill>
              </a:rPr>
              <a:t>numeric wrapper classes</a:t>
            </a:r>
            <a:r>
              <a:rPr lang="en-US" altLang="en-US" sz="2300" dirty="0"/>
              <a:t>, BigInteger, and BigDecimal using the abstract Number class (§13.3).</a:t>
            </a:r>
          </a:p>
          <a:p>
            <a:endParaRPr lang="en-US" altLang="en-US" sz="2300" dirty="0"/>
          </a:p>
        </p:txBody>
      </p:sp>
      <p:sp>
        <p:nvSpPr>
          <p:cNvPr id="3" name="Title 2"/>
          <p:cNvSpPr>
            <a:spLocks noGrp="1"/>
          </p:cNvSpPr>
          <p:nvPr>
            <p:ph type="ctrTitle"/>
          </p:nvPr>
        </p:nvSpPr>
        <p:spPr/>
        <p:txBody>
          <a:bodyPr/>
          <a:lstStyle/>
          <a:p>
            <a:r>
              <a:rPr lang="en-US" dirty="0"/>
              <a:t>Objectives</a:t>
            </a:r>
          </a:p>
        </p:txBody>
      </p:sp>
      <p:sp>
        <p:nvSpPr>
          <p:cNvPr id="4" name="Slide Number Placeholder 3"/>
          <p:cNvSpPr>
            <a:spLocks noGrp="1"/>
          </p:cNvSpPr>
          <p:nvPr>
            <p:ph type="sldNum" sz="quarter" idx="12"/>
          </p:nvPr>
        </p:nvSpPr>
        <p:spPr/>
        <p:txBody>
          <a:bodyPr/>
          <a:lstStyle/>
          <a:p>
            <a:pPr algn="ctr"/>
            <a:fld id="{99AE015D-4E99-42B8-B1B4-4F7FEE987B9B}" type="slidenum">
              <a:rPr lang="en-US" smtClean="0"/>
              <a:pPr algn="ctr"/>
              <a:t>6</a:t>
            </a:fld>
            <a:endParaRPr lang="en-US"/>
          </a:p>
        </p:txBody>
      </p:sp>
    </p:spTree>
    <p:extLst>
      <p:ext uri="{BB962C8B-B14F-4D97-AF65-F5344CB8AC3E}">
        <p14:creationId xmlns:p14="http://schemas.microsoft.com/office/powerpoint/2010/main" val="29719060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lstStyle/>
          <a:p>
            <a:r>
              <a:rPr lang="en-US" dirty="0"/>
              <a:t>A class should describe a single entity.</a:t>
            </a:r>
          </a:p>
          <a:p>
            <a:r>
              <a:rPr lang="en-US" dirty="0"/>
              <a:t>All the class operations should logically fit together to</a:t>
            </a:r>
          </a:p>
          <a:p>
            <a:r>
              <a:rPr lang="en-US" dirty="0"/>
              <a:t>Support a coherent purpose. </a:t>
            </a:r>
          </a:p>
          <a:p>
            <a:pPr lvl="1"/>
            <a:r>
              <a:rPr lang="en-US" dirty="0"/>
              <a:t>Example: Student, Staff</a:t>
            </a:r>
          </a:p>
          <a:p>
            <a:pPr lvl="1"/>
            <a:endParaRPr lang="en-US" dirty="0"/>
          </a:p>
          <a:p>
            <a:r>
              <a:rPr lang="en-US" dirty="0">
                <a:solidFill>
                  <a:srgbClr val="FF0000"/>
                </a:solidFill>
              </a:rPr>
              <a:t>Separating responsibilities</a:t>
            </a:r>
          </a:p>
          <a:p>
            <a:r>
              <a:rPr lang="en-US" dirty="0"/>
              <a:t>A single entity with too many responsibilities can be broken into several classes to separate responsibilities</a:t>
            </a:r>
          </a:p>
          <a:p>
            <a:pPr lvl="1"/>
            <a:r>
              <a:rPr lang="en-US" dirty="0"/>
              <a:t>String: immutable.</a:t>
            </a:r>
          </a:p>
          <a:p>
            <a:pPr lvl="1"/>
            <a:r>
              <a:rPr lang="en-US" dirty="0" err="1"/>
              <a:t>StringBuilder</a:t>
            </a:r>
            <a:r>
              <a:rPr lang="en-US" dirty="0"/>
              <a:t>: mutable.</a:t>
            </a:r>
          </a:p>
          <a:p>
            <a:pPr lvl="1"/>
            <a:r>
              <a:rPr lang="en-US" dirty="0" err="1"/>
              <a:t>StringBuffer</a:t>
            </a:r>
            <a:r>
              <a:rPr lang="en-US" dirty="0"/>
              <a:t>: serve concurrency.</a:t>
            </a:r>
          </a:p>
        </p:txBody>
      </p:sp>
      <p:sp>
        <p:nvSpPr>
          <p:cNvPr id="3" name="Title 2"/>
          <p:cNvSpPr>
            <a:spLocks noGrp="1"/>
          </p:cNvSpPr>
          <p:nvPr>
            <p:ph type="ctrTitle"/>
          </p:nvPr>
        </p:nvSpPr>
        <p:spPr/>
        <p:txBody>
          <a:bodyPr/>
          <a:lstStyle/>
          <a:p>
            <a:r>
              <a:rPr lang="en-US" dirty="0"/>
              <a:t>Class-Design Guidelines: </a:t>
            </a:r>
            <a:r>
              <a:rPr lang="en-US" dirty="0">
                <a:solidFill>
                  <a:srgbClr val="FF0000"/>
                </a:solidFill>
              </a:rPr>
              <a:t>Cohesion</a:t>
            </a:r>
            <a:r>
              <a:rPr lang="en-US" dirty="0"/>
              <a:t> </a:t>
            </a:r>
          </a:p>
        </p:txBody>
      </p:sp>
      <p:sp>
        <p:nvSpPr>
          <p:cNvPr id="4" name="Slide Number Placeholder 3"/>
          <p:cNvSpPr>
            <a:spLocks noGrp="1"/>
          </p:cNvSpPr>
          <p:nvPr>
            <p:ph type="sldNum" sz="quarter" idx="12"/>
          </p:nvPr>
        </p:nvSpPr>
        <p:spPr/>
        <p:txBody>
          <a:bodyPr/>
          <a:lstStyle/>
          <a:p>
            <a:fld id="{99AE015D-4E99-42B8-B1B4-4F7FEE987B9B}" type="slidenum">
              <a:rPr lang="en-US" smtClean="0"/>
              <a:pPr/>
              <a:t>60</a:t>
            </a:fld>
            <a:endParaRPr lang="en-US"/>
          </a:p>
        </p:txBody>
      </p:sp>
    </p:spTree>
    <p:extLst>
      <p:ext uri="{BB962C8B-B14F-4D97-AF65-F5344CB8AC3E}">
        <p14:creationId xmlns:p14="http://schemas.microsoft.com/office/powerpoint/2010/main" val="2640586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normAutofit/>
          </a:bodyPr>
          <a:lstStyle/>
          <a:p>
            <a:r>
              <a:rPr lang="en-US" dirty="0">
                <a:solidFill>
                  <a:srgbClr val="FF0000"/>
                </a:solidFill>
              </a:rPr>
              <a:t>Consistency </a:t>
            </a:r>
          </a:p>
          <a:p>
            <a:pPr lvl="1"/>
            <a:r>
              <a:rPr lang="en-US" dirty="0"/>
              <a:t>Follow standard Java programming style and naming conventions</a:t>
            </a:r>
          </a:p>
          <a:p>
            <a:pPr lvl="2"/>
            <a:r>
              <a:rPr lang="en-US" dirty="0"/>
              <a:t>Choose informative names.</a:t>
            </a:r>
          </a:p>
          <a:p>
            <a:pPr lvl="2"/>
            <a:r>
              <a:rPr lang="en-US" dirty="0"/>
              <a:t>Place the data declaration before the constructor, and place constructors before methods.</a:t>
            </a:r>
          </a:p>
          <a:p>
            <a:pPr lvl="2"/>
            <a:r>
              <a:rPr lang="en-US" dirty="0"/>
              <a:t>Make the names consistent.</a:t>
            </a:r>
          </a:p>
          <a:p>
            <a:pPr lvl="2"/>
            <a:r>
              <a:rPr lang="en-US" dirty="0"/>
              <a:t>Provide a public no-</a:t>
            </a:r>
            <a:r>
              <a:rPr lang="en-US" dirty="0" err="1"/>
              <a:t>arg</a:t>
            </a:r>
            <a:r>
              <a:rPr lang="en-US" dirty="0"/>
              <a:t> constructor. Otherwise document the reason.</a:t>
            </a:r>
          </a:p>
          <a:p>
            <a:r>
              <a:rPr lang="en-US" dirty="0">
                <a:solidFill>
                  <a:srgbClr val="FF0000"/>
                </a:solidFill>
              </a:rPr>
              <a:t>Completeness</a:t>
            </a:r>
            <a:endParaRPr lang="en-US" dirty="0"/>
          </a:p>
          <a:p>
            <a:pPr lvl="1"/>
            <a:r>
              <a:rPr lang="en-US" sz="2000" dirty="0"/>
              <a:t>A class should provide a variety of ways for customization through properties and method to be useful in a wide range of applications.</a:t>
            </a:r>
          </a:p>
          <a:p>
            <a:pPr lvl="1"/>
            <a:r>
              <a:rPr lang="en-US" sz="2000" dirty="0"/>
              <a:t>List: </a:t>
            </a:r>
            <a:r>
              <a:rPr lang="en-US" sz="2000" dirty="0" err="1"/>
              <a:t>addFisrt</a:t>
            </a:r>
            <a:r>
              <a:rPr lang="en-US" sz="2000" dirty="0"/>
              <a:t>, </a:t>
            </a:r>
            <a:r>
              <a:rPr lang="en-US" sz="2000" dirty="0" err="1"/>
              <a:t>addLast</a:t>
            </a:r>
            <a:r>
              <a:rPr lang="en-US" sz="2000" dirty="0"/>
              <a:t>, </a:t>
            </a:r>
            <a:r>
              <a:rPr lang="en-US" sz="2000" dirty="0" err="1"/>
              <a:t>InsertAt</a:t>
            </a:r>
            <a:r>
              <a:rPr lang="en-US" sz="2000" dirty="0"/>
              <a:t>, etc…</a:t>
            </a:r>
          </a:p>
          <a:p>
            <a:pPr lvl="1"/>
            <a:endParaRPr lang="en-US" dirty="0"/>
          </a:p>
          <a:p>
            <a:pPr lvl="1"/>
            <a:endParaRPr lang="en-US" dirty="0"/>
          </a:p>
        </p:txBody>
      </p:sp>
      <p:sp>
        <p:nvSpPr>
          <p:cNvPr id="3" name="Title 2"/>
          <p:cNvSpPr>
            <a:spLocks noGrp="1"/>
          </p:cNvSpPr>
          <p:nvPr>
            <p:ph type="ctrTitle"/>
          </p:nvPr>
        </p:nvSpPr>
        <p:spPr/>
        <p:txBody>
          <a:bodyPr/>
          <a:lstStyle/>
          <a:p>
            <a:r>
              <a:rPr lang="en-US" dirty="0"/>
              <a:t>Class-Design Guidelines: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61</a:t>
            </a:fld>
            <a:endParaRPr lang="en-US"/>
          </a:p>
        </p:txBody>
      </p:sp>
    </p:spTree>
    <p:extLst>
      <p:ext uri="{BB962C8B-B14F-4D97-AF65-F5344CB8AC3E}">
        <p14:creationId xmlns:p14="http://schemas.microsoft.com/office/powerpoint/2010/main" val="19907232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noAutofit/>
          </a:bodyPr>
          <a:lstStyle/>
          <a:p>
            <a:r>
              <a:rPr lang="en-US" sz="2400" dirty="0">
                <a:solidFill>
                  <a:srgbClr val="FF0000"/>
                </a:solidFill>
              </a:rPr>
              <a:t>Interfaces vs. Abstract Classes:</a:t>
            </a:r>
          </a:p>
          <a:p>
            <a:pPr lvl="1"/>
            <a:r>
              <a:rPr lang="en-US" sz="2000" dirty="0"/>
              <a:t>For a strong is-a relationship use abstract classes.</a:t>
            </a:r>
          </a:p>
          <a:p>
            <a:pPr lvl="1"/>
            <a:r>
              <a:rPr lang="en-US" sz="2000" dirty="0"/>
              <a:t>A weak is-a relationship can be modeled using interfaces. </a:t>
            </a:r>
          </a:p>
          <a:p>
            <a:pPr lvl="2"/>
            <a:r>
              <a:rPr lang="en-US" sz="1800" dirty="0"/>
              <a:t>String class implements the Comparable.</a:t>
            </a:r>
          </a:p>
          <a:p>
            <a:endParaRPr lang="en-US" sz="2400" dirty="0"/>
          </a:p>
          <a:p>
            <a:r>
              <a:rPr lang="en-US" sz="2400" b="0" dirty="0"/>
              <a:t>You can also use interfaces if multiple inheritance is desired.</a:t>
            </a:r>
          </a:p>
          <a:p>
            <a:endParaRPr lang="en-US" sz="2400" dirty="0">
              <a:solidFill>
                <a:srgbClr val="FF0000"/>
              </a:solidFill>
            </a:endParaRPr>
          </a:p>
          <a:p>
            <a:r>
              <a:rPr lang="en-US" sz="2400" dirty="0">
                <a:solidFill>
                  <a:srgbClr val="FF0000"/>
                </a:solidFill>
              </a:rPr>
              <a:t>Inheritance vs. Aggregation:</a:t>
            </a:r>
          </a:p>
          <a:p>
            <a:pPr lvl="1"/>
            <a:r>
              <a:rPr lang="en-US" sz="2000" dirty="0"/>
              <a:t>Use inheritance to model the is-a relationship</a:t>
            </a:r>
          </a:p>
          <a:p>
            <a:pPr lvl="1"/>
            <a:r>
              <a:rPr lang="en-US" sz="2000" dirty="0"/>
              <a:t>Student is a person.</a:t>
            </a:r>
          </a:p>
          <a:p>
            <a:pPr lvl="1"/>
            <a:endParaRPr lang="en-US" sz="2000" dirty="0"/>
          </a:p>
          <a:p>
            <a:pPr lvl="1"/>
            <a:r>
              <a:rPr lang="en-US" sz="2000" dirty="0"/>
              <a:t>Use aggregation to model has-a relationship</a:t>
            </a:r>
          </a:p>
          <a:p>
            <a:pPr lvl="1"/>
            <a:r>
              <a:rPr lang="en-US" sz="2000" dirty="0"/>
              <a:t>Student has an address.</a:t>
            </a:r>
          </a:p>
        </p:txBody>
      </p:sp>
      <p:sp>
        <p:nvSpPr>
          <p:cNvPr id="3" name="Title 2"/>
          <p:cNvSpPr>
            <a:spLocks noGrp="1"/>
          </p:cNvSpPr>
          <p:nvPr>
            <p:ph type="ctrTitle"/>
          </p:nvPr>
        </p:nvSpPr>
        <p:spPr/>
        <p:txBody>
          <a:bodyPr/>
          <a:lstStyle/>
          <a:p>
            <a:r>
              <a:rPr lang="en-US" dirty="0"/>
              <a:t>Class-Design Guidelines:</a:t>
            </a:r>
            <a:endParaRPr lang="en-US" sz="2800"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62</a:t>
            </a:fld>
            <a:endParaRPr lang="en-US"/>
          </a:p>
        </p:txBody>
      </p:sp>
    </p:spTree>
    <p:extLst>
      <p:ext uri="{BB962C8B-B14F-4D97-AF65-F5344CB8AC3E}">
        <p14:creationId xmlns:p14="http://schemas.microsoft.com/office/powerpoint/2010/main" val="4065465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4469" y="3904994"/>
            <a:ext cx="8543637" cy="2455915"/>
          </a:xfrm>
        </p:spPr>
        <p:txBody>
          <a:bodyPr>
            <a:normAutofit/>
          </a:bodyPr>
          <a:lstStyle/>
          <a:p>
            <a:r>
              <a:rPr lang="en-US" dirty="0"/>
              <a:t>A superclass </a:t>
            </a:r>
          </a:p>
          <a:p>
            <a:pPr lvl="1"/>
            <a:r>
              <a:rPr lang="en-US" dirty="0"/>
              <a:t>Contains common features of its subclasses.</a:t>
            </a:r>
          </a:p>
          <a:p>
            <a:pPr lvl="1"/>
            <a:r>
              <a:rPr lang="en-US" dirty="0"/>
              <a:t>Becomes </a:t>
            </a:r>
            <a:r>
              <a:rPr lang="en-US" dirty="0">
                <a:solidFill>
                  <a:schemeClr val="accent5"/>
                </a:solidFill>
              </a:rPr>
              <a:t>so</a:t>
            </a:r>
            <a:r>
              <a:rPr lang="en-US" b="1" dirty="0">
                <a:solidFill>
                  <a:schemeClr val="accent5"/>
                </a:solidFill>
              </a:rPr>
              <a:t> </a:t>
            </a:r>
            <a:r>
              <a:rPr lang="en-US" dirty="0">
                <a:solidFill>
                  <a:schemeClr val="accent5"/>
                </a:solidFill>
              </a:rPr>
              <a:t>abstract</a:t>
            </a:r>
            <a:r>
              <a:rPr lang="en-US" b="1" dirty="0">
                <a:solidFill>
                  <a:schemeClr val="accent5"/>
                </a:solidFill>
              </a:rPr>
              <a:t> </a:t>
            </a:r>
            <a:r>
              <a:rPr lang="en-US" dirty="0"/>
              <a:t>it cannot be used to create any specific objects.</a:t>
            </a:r>
          </a:p>
          <a:p>
            <a:r>
              <a:rPr lang="en-US" dirty="0"/>
              <a:t>You must declare the class with the keyword abstract</a:t>
            </a:r>
          </a:p>
        </p:txBody>
      </p:sp>
      <p:sp>
        <p:nvSpPr>
          <p:cNvPr id="3" name="Title 2"/>
          <p:cNvSpPr>
            <a:spLocks noGrp="1"/>
          </p:cNvSpPr>
          <p:nvPr>
            <p:ph type="ctrTitle"/>
          </p:nvPr>
        </p:nvSpPr>
        <p:spPr/>
        <p:txBody>
          <a:bodyPr/>
          <a:lstStyle/>
          <a:p>
            <a:r>
              <a:rPr lang="en-US" dirty="0"/>
              <a:t>Abstract Classes: Introduction</a:t>
            </a:r>
          </a:p>
        </p:txBody>
      </p:sp>
      <p:sp>
        <p:nvSpPr>
          <p:cNvPr id="4" name="Slide Number Placeholder 3"/>
          <p:cNvSpPr>
            <a:spLocks noGrp="1"/>
          </p:cNvSpPr>
          <p:nvPr>
            <p:ph type="sldNum" sz="quarter" idx="12"/>
          </p:nvPr>
        </p:nvSpPr>
        <p:spPr/>
        <p:txBody>
          <a:bodyPr/>
          <a:lstStyle/>
          <a:p>
            <a:fld id="{99AE015D-4E99-42B8-B1B4-4F7FEE987B9B}" type="slidenum">
              <a:rPr lang="en-US" smtClean="0"/>
              <a:pPr/>
              <a:t>7</a:t>
            </a:fld>
            <a:endParaRPr lang="en-US"/>
          </a:p>
        </p:txBody>
      </p:sp>
      <p:sp>
        <p:nvSpPr>
          <p:cNvPr id="35" name="Rectangle 34"/>
          <p:cNvSpPr/>
          <p:nvPr/>
        </p:nvSpPr>
        <p:spPr>
          <a:xfrm>
            <a:off x="1057505" y="899798"/>
            <a:ext cx="2178802" cy="461665"/>
          </a:xfrm>
          <a:prstGeom prst="rect">
            <a:avLst/>
          </a:prstGeom>
        </p:spPr>
        <p:txBody>
          <a:bodyPr wrap="none">
            <a:spAutoFit/>
          </a:bodyPr>
          <a:lstStyle/>
          <a:p>
            <a:r>
              <a:rPr lang="en-US" sz="2400" b="1" dirty="0">
                <a:solidFill>
                  <a:schemeClr val="accent5"/>
                </a:solidFill>
                <a:latin typeface="Garamond" panose="02020404030301010803" pitchFamily="18" charset="0"/>
              </a:rPr>
              <a:t>General classes</a:t>
            </a:r>
          </a:p>
        </p:txBody>
      </p:sp>
      <p:cxnSp>
        <p:nvCxnSpPr>
          <p:cNvPr id="41" name="Straight Arrow Connector 40"/>
          <p:cNvCxnSpPr/>
          <p:nvPr/>
        </p:nvCxnSpPr>
        <p:spPr>
          <a:xfrm>
            <a:off x="3338720" y="996681"/>
            <a:ext cx="0" cy="2714366"/>
          </a:xfrm>
          <a:prstGeom prst="straightConnector1">
            <a:avLst/>
          </a:prstGeom>
          <a:ln cmpd="sng">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1057505" y="3373946"/>
            <a:ext cx="2188420" cy="461665"/>
          </a:xfrm>
          <a:prstGeom prst="rect">
            <a:avLst/>
          </a:prstGeom>
        </p:spPr>
        <p:txBody>
          <a:bodyPr wrap="none">
            <a:spAutoFit/>
          </a:bodyPr>
          <a:lstStyle/>
          <a:p>
            <a:r>
              <a:rPr lang="en-US" sz="2400" b="1" dirty="0">
                <a:solidFill>
                  <a:schemeClr val="accent5"/>
                </a:solidFill>
                <a:latin typeface="Garamond" panose="02020404030301010803" pitchFamily="18" charset="0"/>
              </a:rPr>
              <a:t>Specific classes</a:t>
            </a:r>
          </a:p>
        </p:txBody>
      </p:sp>
      <p:sp>
        <p:nvSpPr>
          <p:cNvPr id="43" name="Rectangle 42"/>
          <p:cNvSpPr/>
          <p:nvPr/>
        </p:nvSpPr>
        <p:spPr>
          <a:xfrm>
            <a:off x="2146906" y="5927208"/>
            <a:ext cx="5014530" cy="523220"/>
          </a:xfrm>
          <a:prstGeom prst="rect">
            <a:avLst/>
          </a:prstGeom>
        </p:spPr>
        <p:txBody>
          <a:bodyPr wrap="square">
            <a:spAutoFit/>
          </a:bodyPr>
          <a:lstStyle/>
          <a:p>
            <a:pPr algn="ctr">
              <a:buClr>
                <a:srgbClr val="99CCFF"/>
              </a:buClr>
              <a:buFontTx/>
              <a:buChar char=" "/>
            </a:pPr>
            <a:r>
              <a:rPr lang="en-US" altLang="en-US" sz="2800" dirty="0">
                <a:solidFill>
                  <a:schemeClr val="tx2"/>
                </a:solidFill>
                <a:latin typeface="Cambria Math" panose="02040503050406030204" pitchFamily="18" charset="0"/>
                <a:ea typeface="Cambria Math" panose="02040503050406030204" pitchFamily="18" charset="0"/>
              </a:rPr>
              <a:t>abstract</a:t>
            </a:r>
            <a:r>
              <a:rPr lang="en-US" altLang="en-US" sz="2800" dirty="0">
                <a:solidFill>
                  <a:srgbClr val="FFFF99"/>
                </a:solidFill>
                <a:latin typeface="Cambria Math" panose="02040503050406030204" pitchFamily="18" charset="0"/>
                <a:ea typeface="Cambria Math" panose="02040503050406030204" pitchFamily="18" charset="0"/>
              </a:rPr>
              <a:t> </a:t>
            </a:r>
            <a:r>
              <a:rPr lang="en-US" altLang="en-US" sz="2800" dirty="0">
                <a:solidFill>
                  <a:schemeClr val="accent2"/>
                </a:solidFill>
                <a:latin typeface="Cambria Math" panose="02040503050406030204" pitchFamily="18" charset="0"/>
                <a:ea typeface="Cambria Math" panose="02040503050406030204" pitchFamily="18" charset="0"/>
              </a:rPr>
              <a:t>class MyClass {}</a:t>
            </a:r>
          </a:p>
        </p:txBody>
      </p:sp>
      <p:grpSp>
        <p:nvGrpSpPr>
          <p:cNvPr id="23" name="Group 22"/>
          <p:cNvGrpSpPr>
            <a:grpSpLocks noChangeAspect="1"/>
          </p:cNvGrpSpPr>
          <p:nvPr/>
        </p:nvGrpSpPr>
        <p:grpSpPr>
          <a:xfrm>
            <a:off x="3436723" y="1126540"/>
            <a:ext cx="5486400" cy="2584507"/>
            <a:chOff x="1821620" y="1716006"/>
            <a:chExt cx="5942712" cy="2799882"/>
          </a:xfrm>
        </p:grpSpPr>
        <p:sp>
          <p:nvSpPr>
            <p:cNvPr id="24" name="Rectangle 23"/>
            <p:cNvSpPr>
              <a:spLocks noChangeArrowheads="1"/>
            </p:cNvSpPr>
            <p:nvPr/>
          </p:nvSpPr>
          <p:spPr bwMode="auto">
            <a:xfrm>
              <a:off x="4194370" y="3242154"/>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None/>
              </a:pPr>
              <a:r>
                <a:rPr lang="en-GB" altLang="en-US" sz="1800" dirty="0">
                  <a:solidFill>
                    <a:srgbClr val="804000"/>
                  </a:solidFill>
                  <a:latin typeface="Courier New" panose="02070309020205020404" pitchFamily="49" charset="0"/>
                </a:rPr>
                <a:t>Circle</a:t>
              </a:r>
            </a:p>
          </p:txBody>
        </p:sp>
        <p:sp>
          <p:nvSpPr>
            <p:cNvPr id="25" name="AutoShape 5"/>
            <p:cNvSpPr>
              <a:spLocks noChangeArrowheads="1"/>
            </p:cNvSpPr>
            <p:nvPr/>
          </p:nvSpPr>
          <p:spPr bwMode="auto">
            <a:xfrm>
              <a:off x="4791272" y="2746854"/>
              <a:ext cx="228600" cy="228600"/>
            </a:xfrm>
            <a:prstGeom prst="triangle">
              <a:avLst>
                <a:gd name="adj" fmla="val 44444"/>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ar-SA" altLang="en-US" sz="2000">
                <a:solidFill>
                  <a:srgbClr val="804000"/>
                </a:solidFill>
                <a:latin typeface="Arial" panose="020B0604020202020204" pitchFamily="34" charset="0"/>
              </a:endParaRPr>
            </a:p>
          </p:txBody>
        </p:sp>
        <p:sp>
          <p:nvSpPr>
            <p:cNvPr id="26" name="Rectangle 25"/>
            <p:cNvSpPr>
              <a:spLocks noChangeArrowheads="1"/>
            </p:cNvSpPr>
            <p:nvPr/>
          </p:nvSpPr>
          <p:spPr bwMode="auto">
            <a:xfrm>
              <a:off x="5928811" y="3242154"/>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dirty="0">
                  <a:solidFill>
                    <a:srgbClr val="804000"/>
                  </a:solidFill>
                  <a:latin typeface="Courier New" panose="02070309020205020404" pitchFamily="49" charset="0"/>
                </a:rPr>
                <a:t>Rectangle</a:t>
              </a:r>
            </a:p>
          </p:txBody>
        </p:sp>
        <p:sp>
          <p:nvSpPr>
            <p:cNvPr id="27" name="Rectangle 26"/>
            <p:cNvSpPr>
              <a:spLocks noChangeArrowheads="1"/>
            </p:cNvSpPr>
            <p:nvPr/>
          </p:nvSpPr>
          <p:spPr bwMode="auto">
            <a:xfrm>
              <a:off x="2484806" y="3242154"/>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None/>
              </a:pPr>
              <a:r>
                <a:rPr lang="en-GB" altLang="en-US" sz="1800" dirty="0">
                  <a:solidFill>
                    <a:srgbClr val="804000"/>
                  </a:solidFill>
                  <a:latin typeface="Courier New" panose="02070309020205020404" pitchFamily="49" charset="0"/>
                </a:rPr>
                <a:t>Triangle</a:t>
              </a:r>
            </a:p>
          </p:txBody>
        </p:sp>
        <p:cxnSp>
          <p:nvCxnSpPr>
            <p:cNvPr id="28" name="AutoShape 8"/>
            <p:cNvCxnSpPr>
              <a:cxnSpLocks noChangeShapeType="1"/>
            </p:cNvCxnSpPr>
            <p:nvPr/>
          </p:nvCxnSpPr>
          <p:spPr bwMode="auto">
            <a:xfrm rot="5400000" flipH="1" flipV="1">
              <a:off x="4013657" y="2348673"/>
              <a:ext cx="266700" cy="1520262"/>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cxnSp>
          <p:nvCxnSpPr>
            <p:cNvPr id="30" name="AutoShape 10"/>
            <p:cNvCxnSpPr>
              <a:cxnSpLocks noChangeShapeType="1"/>
            </p:cNvCxnSpPr>
            <p:nvPr/>
          </p:nvCxnSpPr>
          <p:spPr bwMode="auto">
            <a:xfrm rot="16200000" flipV="1">
              <a:off x="5684685" y="2183640"/>
              <a:ext cx="266700" cy="1850328"/>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sp>
          <p:nvSpPr>
            <p:cNvPr id="31" name="Rectangle 30"/>
            <p:cNvSpPr>
              <a:spLocks noChangeArrowheads="1"/>
            </p:cNvSpPr>
            <p:nvPr/>
          </p:nvSpPr>
          <p:spPr bwMode="auto">
            <a:xfrm>
              <a:off x="6135557" y="4128538"/>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dirty="0">
                  <a:solidFill>
                    <a:srgbClr val="804000"/>
                  </a:solidFill>
                  <a:latin typeface="Courier New" panose="02070309020205020404" pitchFamily="49" charset="0"/>
                </a:rPr>
                <a:t>Square</a:t>
              </a:r>
            </a:p>
          </p:txBody>
        </p:sp>
        <p:grpSp>
          <p:nvGrpSpPr>
            <p:cNvPr id="32" name="Group 31"/>
            <p:cNvGrpSpPr>
              <a:grpSpLocks/>
            </p:cNvGrpSpPr>
            <p:nvPr/>
          </p:nvGrpSpPr>
          <p:grpSpPr bwMode="auto">
            <a:xfrm>
              <a:off x="3534396" y="1716006"/>
              <a:ext cx="2566988" cy="1049338"/>
              <a:chOff x="2232" y="737"/>
              <a:chExt cx="1350" cy="661"/>
            </a:xfrm>
            <a:noFill/>
          </p:grpSpPr>
          <p:sp>
            <p:nvSpPr>
              <p:cNvPr id="46" name="Rectangle 45"/>
              <p:cNvSpPr>
                <a:spLocks noChangeArrowheads="1"/>
              </p:cNvSpPr>
              <p:nvPr/>
            </p:nvSpPr>
            <p:spPr bwMode="auto">
              <a:xfrm>
                <a:off x="2232" y="971"/>
                <a:ext cx="1350" cy="427"/>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GB" altLang="en-US" sz="1600" i="1" dirty="0" err="1">
                    <a:latin typeface="Courier New" panose="02070309020205020404" pitchFamily="49" charset="0"/>
                  </a:rPr>
                  <a:t>getArea</a:t>
                </a:r>
                <a:r>
                  <a:rPr lang="en-GB" altLang="en-US" sz="1600" i="1" dirty="0">
                    <a:latin typeface="Courier New" panose="02070309020205020404" pitchFamily="49" charset="0"/>
                  </a:rPr>
                  <a:t>(): double</a:t>
                </a:r>
              </a:p>
              <a:p>
                <a:pPr eaLnBrk="1" hangingPunct="1">
                  <a:spcBef>
                    <a:spcPct val="0"/>
                  </a:spcBef>
                  <a:buClrTx/>
                  <a:buSzTx/>
                  <a:buFontTx/>
                  <a:buNone/>
                </a:pPr>
                <a:r>
                  <a:rPr lang="en-GB" altLang="en-US" sz="1600" dirty="0" err="1">
                    <a:latin typeface="Courier New" panose="02070309020205020404" pitchFamily="49" charset="0"/>
                  </a:rPr>
                  <a:t>setColour</a:t>
                </a:r>
                <a:r>
                  <a:rPr lang="en-GB" altLang="en-US" sz="1600" dirty="0">
                    <a:latin typeface="Courier New" panose="02070309020205020404" pitchFamily="49" charset="0"/>
                  </a:rPr>
                  <a:t>(</a:t>
                </a:r>
                <a:r>
                  <a:rPr lang="en-GB" altLang="en-US" sz="1600" dirty="0" err="1">
                    <a:latin typeface="Courier New" panose="02070309020205020404" pitchFamily="49" charset="0"/>
                  </a:rPr>
                  <a:t>int</a:t>
                </a:r>
                <a:r>
                  <a:rPr lang="en-GB" altLang="en-US" sz="1600" dirty="0">
                    <a:latin typeface="Courier New" panose="02070309020205020404" pitchFamily="49" charset="0"/>
                  </a:rPr>
                  <a:t>)</a:t>
                </a:r>
              </a:p>
            </p:txBody>
          </p:sp>
          <p:sp>
            <p:nvSpPr>
              <p:cNvPr id="47" name="Rectangle 46"/>
              <p:cNvSpPr>
                <a:spLocks noChangeArrowheads="1"/>
              </p:cNvSpPr>
              <p:nvPr/>
            </p:nvSpPr>
            <p:spPr bwMode="auto">
              <a:xfrm>
                <a:off x="2232" y="737"/>
                <a:ext cx="1350" cy="235"/>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i="1" dirty="0">
                    <a:latin typeface="Courier New" panose="02070309020205020404" pitchFamily="49" charset="0"/>
                  </a:rPr>
                  <a:t>Shape</a:t>
                </a:r>
              </a:p>
            </p:txBody>
          </p:sp>
        </p:grpSp>
        <p:sp>
          <p:nvSpPr>
            <p:cNvPr id="33" name="Rectangle 32"/>
            <p:cNvSpPr>
              <a:spLocks noChangeArrowheads="1"/>
            </p:cNvSpPr>
            <p:nvPr/>
          </p:nvSpPr>
          <p:spPr bwMode="auto">
            <a:xfrm>
              <a:off x="1821620" y="4128538"/>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dirty="0">
                  <a:solidFill>
                    <a:srgbClr val="804000"/>
                  </a:solidFill>
                  <a:latin typeface="Courier New" panose="02070309020205020404" pitchFamily="49" charset="0"/>
                </a:rPr>
                <a:t>Right </a:t>
              </a:r>
            </a:p>
          </p:txBody>
        </p:sp>
        <p:sp>
          <p:nvSpPr>
            <p:cNvPr id="36" name="Rectangle 35"/>
            <p:cNvSpPr>
              <a:spLocks noChangeArrowheads="1"/>
            </p:cNvSpPr>
            <p:nvPr/>
          </p:nvSpPr>
          <p:spPr bwMode="auto">
            <a:xfrm>
              <a:off x="3509134" y="4128538"/>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dirty="0">
                  <a:solidFill>
                    <a:srgbClr val="804000"/>
                  </a:solidFill>
                  <a:latin typeface="Courier New" panose="02070309020205020404" pitchFamily="49" charset="0"/>
                </a:rPr>
                <a:t>Equilateral</a:t>
              </a:r>
            </a:p>
          </p:txBody>
        </p:sp>
        <p:cxnSp>
          <p:nvCxnSpPr>
            <p:cNvPr id="37" name="AutoShape 10"/>
            <p:cNvCxnSpPr>
              <a:cxnSpLocks noChangeShapeType="1"/>
            </p:cNvCxnSpPr>
            <p:nvPr/>
          </p:nvCxnSpPr>
          <p:spPr bwMode="auto">
            <a:xfrm rot="5400000" flipH="1">
              <a:off x="3812347" y="3564089"/>
              <a:ext cx="266700" cy="873125"/>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sp>
          <p:nvSpPr>
            <p:cNvPr id="38" name="AutoShape 5"/>
            <p:cNvSpPr>
              <a:spLocks noChangeArrowheads="1"/>
            </p:cNvSpPr>
            <p:nvPr/>
          </p:nvSpPr>
          <p:spPr bwMode="auto">
            <a:xfrm>
              <a:off x="3394834" y="3634336"/>
              <a:ext cx="228600" cy="228600"/>
            </a:xfrm>
            <a:prstGeom prst="triangle">
              <a:avLst>
                <a:gd name="adj" fmla="val 44444"/>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ar-SA" altLang="en-US" sz="2000">
                <a:solidFill>
                  <a:srgbClr val="804000"/>
                </a:solidFill>
                <a:latin typeface="Arial" panose="020B0604020202020204" pitchFamily="34" charset="0"/>
              </a:endParaRPr>
            </a:p>
          </p:txBody>
        </p:sp>
        <p:cxnSp>
          <p:nvCxnSpPr>
            <p:cNvPr id="39" name="AutoShape 10"/>
            <p:cNvCxnSpPr>
              <a:cxnSpLocks noChangeShapeType="1"/>
            </p:cNvCxnSpPr>
            <p:nvPr/>
          </p:nvCxnSpPr>
          <p:spPr bwMode="auto">
            <a:xfrm rot="16200000" flipH="1" flipV="1">
              <a:off x="2939221" y="3567255"/>
              <a:ext cx="266700" cy="873125"/>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cxnSp>
          <p:nvCxnSpPr>
            <p:cNvPr id="40" name="AutoShape 10"/>
            <p:cNvCxnSpPr>
              <a:cxnSpLocks noChangeShapeType="1"/>
            </p:cNvCxnSpPr>
            <p:nvPr/>
          </p:nvCxnSpPr>
          <p:spPr bwMode="auto">
            <a:xfrm rot="5400000">
              <a:off x="6743825" y="3992131"/>
              <a:ext cx="274320" cy="1"/>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sp>
          <p:nvSpPr>
            <p:cNvPr id="44" name="AutoShape 5"/>
            <p:cNvSpPr>
              <a:spLocks noChangeArrowheads="1"/>
            </p:cNvSpPr>
            <p:nvPr/>
          </p:nvSpPr>
          <p:spPr bwMode="auto">
            <a:xfrm>
              <a:off x="6766684" y="3637013"/>
              <a:ext cx="228600" cy="228600"/>
            </a:xfrm>
            <a:prstGeom prst="triangle">
              <a:avLst>
                <a:gd name="adj" fmla="val 44444"/>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ar-SA" altLang="en-US" sz="2000">
                <a:solidFill>
                  <a:srgbClr val="804000"/>
                </a:solidFill>
                <a:latin typeface="Arial" panose="020B0604020202020204" pitchFamily="34" charset="0"/>
              </a:endParaRPr>
            </a:p>
          </p:txBody>
        </p:sp>
        <p:cxnSp>
          <p:nvCxnSpPr>
            <p:cNvPr id="45" name="AutoShape 10"/>
            <p:cNvCxnSpPr>
              <a:cxnSpLocks noChangeShapeType="1"/>
            </p:cNvCxnSpPr>
            <p:nvPr/>
          </p:nvCxnSpPr>
          <p:spPr bwMode="auto">
            <a:xfrm rot="5400000">
              <a:off x="4836021" y="3188139"/>
              <a:ext cx="128016" cy="1"/>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496110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ABFFB74-683F-4C9B-81E8-1CB3FA6509B0}"/>
              </a:ext>
            </a:extLst>
          </p:cNvPr>
          <p:cNvGrpSpPr/>
          <p:nvPr/>
        </p:nvGrpSpPr>
        <p:grpSpPr>
          <a:xfrm>
            <a:off x="314469" y="1071415"/>
            <a:ext cx="6068721" cy="5069313"/>
            <a:chOff x="314469" y="1071415"/>
            <a:chExt cx="6068721" cy="5069313"/>
          </a:xfrm>
        </p:grpSpPr>
        <p:grpSp>
          <p:nvGrpSpPr>
            <p:cNvPr id="5" name="Group 4"/>
            <p:cNvGrpSpPr>
              <a:grpSpLocks noChangeAspect="1"/>
            </p:cNvGrpSpPr>
            <p:nvPr/>
          </p:nvGrpSpPr>
          <p:grpSpPr>
            <a:xfrm>
              <a:off x="314469" y="1071415"/>
              <a:ext cx="6068721" cy="5069313"/>
              <a:chOff x="314468" y="1013706"/>
              <a:chExt cx="6452092" cy="5389545"/>
            </a:xfrm>
          </p:grpSpPr>
          <p:pic>
            <p:nvPicPr>
              <p:cNvPr id="6" name="Picture 5"/>
              <p:cNvPicPr>
                <a:picLocks noChangeAspect="1"/>
              </p:cNvPicPr>
              <p:nvPr/>
            </p:nvPicPr>
            <p:blipFill>
              <a:blip r:embed="rId3"/>
              <a:stretch>
                <a:fillRect/>
              </a:stretch>
            </p:blipFill>
            <p:spPr>
              <a:xfrm>
                <a:off x="314468" y="1013706"/>
                <a:ext cx="6410233" cy="5389545"/>
              </a:xfrm>
              <a:prstGeom prst="rect">
                <a:avLst/>
              </a:prstGeom>
            </p:spPr>
          </p:pic>
          <p:sp>
            <p:nvSpPr>
              <p:cNvPr id="7" name="Rectangle 6"/>
              <p:cNvSpPr/>
              <p:nvPr/>
            </p:nvSpPr>
            <p:spPr>
              <a:xfrm>
                <a:off x="3108960" y="1071415"/>
                <a:ext cx="3657600" cy="244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F38351BA-C17F-4027-8939-115A489D614B}"/>
                </a:ext>
              </a:extLst>
            </p:cNvPr>
            <p:cNvSpPr txBox="1"/>
            <p:nvPr/>
          </p:nvSpPr>
          <p:spPr>
            <a:xfrm>
              <a:off x="325758" y="1071415"/>
              <a:ext cx="2589076" cy="276999"/>
            </a:xfrm>
            <a:prstGeom prst="rect">
              <a:avLst/>
            </a:prstGeom>
            <a:solidFill>
              <a:srgbClr val="6DD0F6"/>
            </a:solid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Shape</a:t>
              </a:r>
            </a:p>
          </p:txBody>
        </p:sp>
        <p:sp>
          <p:nvSpPr>
            <p:cNvPr id="13" name="TextBox 12">
              <a:extLst>
                <a:ext uri="{FF2B5EF4-FFF2-40B4-BE49-F238E27FC236}">
                  <a16:creationId xmlns:a16="http://schemas.microsoft.com/office/drawing/2014/main" id="{F80ABD5A-C83A-4EAE-8D29-F52971A5CC93}"/>
                </a:ext>
              </a:extLst>
            </p:cNvPr>
            <p:cNvSpPr txBox="1"/>
            <p:nvPr/>
          </p:nvSpPr>
          <p:spPr>
            <a:xfrm>
              <a:off x="370170" y="1945651"/>
              <a:ext cx="2373030" cy="430887"/>
            </a:xfrm>
            <a:prstGeom prst="rect">
              <a:avLst/>
            </a:prstGeom>
            <a:solidFill>
              <a:srgbClr val="D4EFFC"/>
            </a:solidFill>
          </p:spPr>
          <p:txBody>
            <a:bodyPr wrap="square" rtlCol="0">
              <a:spAutoFit/>
            </a:bodyPr>
            <a:lstStyle/>
            <a:p>
              <a:r>
                <a:rPr lang="en-US" sz="1100" dirty="0">
                  <a:latin typeface="Times New Roman" panose="02020603050405020304" pitchFamily="18" charset="0"/>
                  <a:cs typeface="Times New Roman" panose="02020603050405020304" pitchFamily="18" charset="0"/>
                </a:rPr>
                <a:t>#Shape()</a:t>
              </a:r>
            </a:p>
            <a:p>
              <a:r>
                <a:rPr lang="en-US" sz="1100" dirty="0">
                  <a:latin typeface="Times New Roman" panose="02020603050405020304" pitchFamily="18" charset="0"/>
                  <a:cs typeface="Times New Roman" panose="02020603050405020304" pitchFamily="18" charset="0"/>
                </a:rPr>
                <a:t>#Shape(</a:t>
              </a:r>
              <a:r>
                <a:rPr lang="en-US" sz="1100" dirty="0" err="1">
                  <a:latin typeface="Times New Roman" panose="02020603050405020304" pitchFamily="18" charset="0"/>
                  <a:cs typeface="Times New Roman" panose="02020603050405020304" pitchFamily="18" charset="0"/>
                </a:rPr>
                <a:t>color:String</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filled:boolean</a:t>
              </a:r>
              <a:r>
                <a:rPr lang="en-US" sz="1100" dirty="0">
                  <a:latin typeface="Times New Roman" panose="02020603050405020304" pitchFamily="18" charset="0"/>
                  <a:cs typeface="Times New Roman" panose="02020603050405020304" pitchFamily="18" charset="0"/>
                </a:rPr>
                <a:t>)</a:t>
              </a:r>
            </a:p>
          </p:txBody>
        </p:sp>
      </p:grpSp>
      <p:sp>
        <p:nvSpPr>
          <p:cNvPr id="3" name="Title 2"/>
          <p:cNvSpPr>
            <a:spLocks noGrp="1"/>
          </p:cNvSpPr>
          <p:nvPr>
            <p:ph type="ctrTitle"/>
          </p:nvPr>
        </p:nvSpPr>
        <p:spPr/>
        <p:txBody>
          <a:bodyPr/>
          <a:lstStyle/>
          <a:p>
            <a:r>
              <a:rPr lang="en-US" dirty="0"/>
              <a:t>Abstract Classes: Introduction</a:t>
            </a:r>
          </a:p>
        </p:txBody>
      </p:sp>
      <p:sp>
        <p:nvSpPr>
          <p:cNvPr id="4" name="Slide Number Placeholder 3"/>
          <p:cNvSpPr>
            <a:spLocks noGrp="1"/>
          </p:cNvSpPr>
          <p:nvPr>
            <p:ph type="sldNum" sz="quarter" idx="12"/>
          </p:nvPr>
        </p:nvSpPr>
        <p:spPr/>
        <p:txBody>
          <a:bodyPr/>
          <a:lstStyle/>
          <a:p>
            <a:fld id="{99AE015D-4E99-42B8-B1B4-4F7FEE987B9B}" type="slidenum">
              <a:rPr lang="en-US" smtClean="0"/>
              <a:pPr/>
              <a:t>8</a:t>
            </a:fld>
            <a:endParaRPr lang="en-US"/>
          </a:p>
        </p:txBody>
      </p:sp>
      <p:sp>
        <p:nvSpPr>
          <p:cNvPr id="2" name="Content Placeholder 1"/>
          <p:cNvSpPr>
            <a:spLocks noGrp="1"/>
          </p:cNvSpPr>
          <p:nvPr>
            <p:ph idx="1"/>
          </p:nvPr>
        </p:nvSpPr>
        <p:spPr>
          <a:xfrm>
            <a:off x="2942918" y="1071415"/>
            <a:ext cx="5900901" cy="2351345"/>
          </a:xfrm>
        </p:spPr>
        <p:txBody>
          <a:bodyPr>
            <a:normAutofit/>
          </a:bodyPr>
          <a:lstStyle/>
          <a:p>
            <a:r>
              <a:rPr lang="en-US" dirty="0">
                <a:solidFill>
                  <a:schemeClr val="accent5"/>
                </a:solidFill>
              </a:rPr>
              <a:t>Shape</a:t>
            </a:r>
            <a:r>
              <a:rPr lang="en-US" dirty="0"/>
              <a:t> is a superclass</a:t>
            </a:r>
          </a:p>
          <a:p>
            <a:pPr lvl="1"/>
            <a:r>
              <a:rPr lang="en-US" dirty="0"/>
              <a:t>Models the common features of objects.</a:t>
            </a:r>
          </a:p>
          <a:p>
            <a:r>
              <a:rPr lang="en-US" dirty="0">
                <a:solidFill>
                  <a:schemeClr val="accent5"/>
                </a:solidFill>
              </a:rPr>
              <a:t>Circle</a:t>
            </a:r>
            <a:r>
              <a:rPr lang="en-US" dirty="0"/>
              <a:t> and </a:t>
            </a:r>
            <a:r>
              <a:rPr lang="en-US" dirty="0">
                <a:solidFill>
                  <a:schemeClr val="accent5"/>
                </a:solidFill>
              </a:rPr>
              <a:t>Rectangle</a:t>
            </a:r>
            <a:r>
              <a:rPr lang="en-US" dirty="0"/>
              <a:t> are subclasses</a:t>
            </a:r>
          </a:p>
          <a:p>
            <a:pPr lvl="1"/>
            <a:r>
              <a:rPr lang="en-US" dirty="0"/>
              <a:t>Have their own properties.</a:t>
            </a:r>
          </a:p>
          <a:p>
            <a:pPr lvl="1"/>
            <a:r>
              <a:rPr lang="en-US" dirty="0"/>
              <a:t>Contain </a:t>
            </a:r>
            <a:r>
              <a:rPr lang="en-US" dirty="0" err="1">
                <a:solidFill>
                  <a:srgbClr val="FF0000"/>
                </a:solidFill>
              </a:rPr>
              <a:t>getArea</a:t>
            </a:r>
            <a:r>
              <a:rPr lang="en-US" dirty="0"/>
              <a:t>() and </a:t>
            </a:r>
            <a:r>
              <a:rPr lang="en-US" dirty="0" err="1">
                <a:solidFill>
                  <a:srgbClr val="FF0000"/>
                </a:solidFill>
              </a:rPr>
              <a:t>getPerimeter</a:t>
            </a:r>
            <a:r>
              <a:rPr lang="en-US" dirty="0"/>
              <a:t>()</a:t>
            </a:r>
          </a:p>
        </p:txBody>
      </p:sp>
      <p:sp>
        <p:nvSpPr>
          <p:cNvPr id="9" name="Rounded Rectangle 8"/>
          <p:cNvSpPr/>
          <p:nvPr/>
        </p:nvSpPr>
        <p:spPr>
          <a:xfrm>
            <a:off x="404037" y="5295014"/>
            <a:ext cx="1637414" cy="340242"/>
          </a:xfrm>
          <a:prstGeom prst="roundRect">
            <a:avLst/>
          </a:prstGeom>
          <a:noFill/>
          <a:ln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025640" y="5800486"/>
            <a:ext cx="1637414" cy="340242"/>
          </a:xfrm>
          <a:prstGeom prst="roundRect">
            <a:avLst/>
          </a:prstGeom>
          <a:noFill/>
          <a:ln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
          <p:cNvSpPr txBox="1">
            <a:spLocks/>
          </p:cNvSpPr>
          <p:nvPr/>
        </p:nvSpPr>
        <p:spPr>
          <a:xfrm>
            <a:off x="6193550" y="3477041"/>
            <a:ext cx="2861440" cy="294734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00000"/>
              </a:lnSpc>
              <a:spcBef>
                <a:spcPts val="12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100000"/>
              </a:lnSpc>
              <a:spcBef>
                <a:spcPts val="12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100000"/>
              </a:lnSpc>
              <a:spcBef>
                <a:spcPts val="12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100000"/>
              </a:lnSpc>
              <a:spcBef>
                <a:spcPts val="12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dirty="0">
                <a:solidFill>
                  <a:srgbClr val="FF0000"/>
                </a:solidFill>
              </a:rPr>
              <a:t>All shape </a:t>
            </a:r>
            <a:r>
              <a:rPr lang="en-US" dirty="0"/>
              <a:t>objects need to compute </a:t>
            </a:r>
            <a:r>
              <a:rPr lang="en-US" dirty="0">
                <a:solidFill>
                  <a:srgbClr val="FF0000"/>
                </a:solidFill>
              </a:rPr>
              <a:t>areas and perimeters.</a:t>
            </a:r>
          </a:p>
          <a:p>
            <a:pPr>
              <a:lnSpc>
                <a:spcPct val="110000"/>
              </a:lnSpc>
            </a:pPr>
            <a:endParaRPr lang="en-US" dirty="0">
              <a:solidFill>
                <a:srgbClr val="FF0000"/>
              </a:solidFill>
            </a:endParaRPr>
          </a:p>
          <a:p>
            <a:pPr>
              <a:lnSpc>
                <a:spcPct val="110000"/>
              </a:lnSpc>
            </a:pPr>
            <a:r>
              <a:rPr lang="en-US" dirty="0"/>
              <a:t>It is better to </a:t>
            </a:r>
            <a:r>
              <a:rPr lang="en-US" dirty="0">
                <a:solidFill>
                  <a:srgbClr val="FF0000"/>
                </a:solidFill>
              </a:rPr>
              <a:t>define</a:t>
            </a:r>
            <a:r>
              <a:rPr lang="en-US" dirty="0"/>
              <a:t> the </a:t>
            </a:r>
            <a:r>
              <a:rPr lang="en-US" dirty="0" err="1">
                <a:solidFill>
                  <a:srgbClr val="FF0000"/>
                </a:solidFill>
              </a:rPr>
              <a:t>getArea</a:t>
            </a:r>
            <a:r>
              <a:rPr lang="en-US" dirty="0"/>
              <a:t>() and </a:t>
            </a:r>
            <a:r>
              <a:rPr lang="en-US" dirty="0" err="1">
                <a:solidFill>
                  <a:srgbClr val="FF0000"/>
                </a:solidFill>
              </a:rPr>
              <a:t>getPerimeter</a:t>
            </a:r>
            <a:r>
              <a:rPr lang="en-US" dirty="0"/>
              <a:t>() methods in the </a:t>
            </a:r>
            <a:r>
              <a:rPr lang="en-US" dirty="0">
                <a:solidFill>
                  <a:srgbClr val="FF0000"/>
                </a:solidFill>
              </a:rPr>
              <a:t>Shape</a:t>
            </a:r>
            <a:r>
              <a:rPr lang="en-US" dirty="0"/>
              <a:t> class</a:t>
            </a:r>
          </a:p>
        </p:txBody>
      </p:sp>
      <p:sp>
        <p:nvSpPr>
          <p:cNvPr id="12" name="Rectangle 11"/>
          <p:cNvSpPr/>
          <p:nvPr/>
        </p:nvSpPr>
        <p:spPr>
          <a:xfrm>
            <a:off x="8485462" y="5465135"/>
            <a:ext cx="569527" cy="461665"/>
          </a:xfrm>
          <a:prstGeom prst="rect">
            <a:avLst/>
          </a:prstGeom>
          <a:solidFill>
            <a:schemeClr val="accent6">
              <a:lumMod val="20000"/>
              <a:lumOff val="80000"/>
            </a:schemeClr>
          </a:solidFill>
        </p:spPr>
        <p:txBody>
          <a:bodyPr wrap="square">
            <a:spAutoFit/>
          </a:bodyPr>
          <a:lstStyle/>
          <a:p>
            <a:pPr algn="ctr"/>
            <a:r>
              <a:rPr lang="en-US" sz="2400" b="1" dirty="0">
                <a:solidFill>
                  <a:srgbClr val="FF0000"/>
                </a:solidFill>
                <a:latin typeface="Garamond" panose="02020404030301010803" pitchFamily="18" charset="0"/>
              </a:rPr>
              <a:t>??</a:t>
            </a:r>
          </a:p>
        </p:txBody>
      </p:sp>
    </p:spTree>
    <p:extLst>
      <p:ext uri="{BB962C8B-B14F-4D97-AF65-F5344CB8AC3E}">
        <p14:creationId xmlns:p14="http://schemas.microsoft.com/office/powerpoint/2010/main" val="2139419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47661E5-1471-4D4C-B8EB-07AB3B10A3F8}"/>
              </a:ext>
            </a:extLst>
          </p:cNvPr>
          <p:cNvGrpSpPr/>
          <p:nvPr/>
        </p:nvGrpSpPr>
        <p:grpSpPr>
          <a:xfrm>
            <a:off x="314469" y="1071415"/>
            <a:ext cx="6068721" cy="5069313"/>
            <a:chOff x="314469" y="1071415"/>
            <a:chExt cx="6068721" cy="5069313"/>
          </a:xfrm>
        </p:grpSpPr>
        <p:grpSp>
          <p:nvGrpSpPr>
            <p:cNvPr id="17" name="Group 16">
              <a:extLst>
                <a:ext uri="{FF2B5EF4-FFF2-40B4-BE49-F238E27FC236}">
                  <a16:creationId xmlns:a16="http://schemas.microsoft.com/office/drawing/2014/main" id="{FE0A2720-3BF7-4515-B6C2-D143BA1AEAF0}"/>
                </a:ext>
              </a:extLst>
            </p:cNvPr>
            <p:cNvGrpSpPr>
              <a:grpSpLocks noChangeAspect="1"/>
            </p:cNvGrpSpPr>
            <p:nvPr/>
          </p:nvGrpSpPr>
          <p:grpSpPr>
            <a:xfrm>
              <a:off x="314469" y="1071415"/>
              <a:ext cx="6068721" cy="5069313"/>
              <a:chOff x="314468" y="1013706"/>
              <a:chExt cx="6452092" cy="5389545"/>
            </a:xfrm>
          </p:grpSpPr>
          <p:pic>
            <p:nvPicPr>
              <p:cNvPr id="20" name="Picture 19">
                <a:extLst>
                  <a:ext uri="{FF2B5EF4-FFF2-40B4-BE49-F238E27FC236}">
                    <a16:creationId xmlns:a16="http://schemas.microsoft.com/office/drawing/2014/main" id="{57E4BD29-0110-46B7-9524-3FAE75D204CB}"/>
                  </a:ext>
                </a:extLst>
              </p:cNvPr>
              <p:cNvPicPr>
                <a:picLocks noChangeAspect="1"/>
              </p:cNvPicPr>
              <p:nvPr/>
            </p:nvPicPr>
            <p:blipFill>
              <a:blip r:embed="rId3"/>
              <a:stretch>
                <a:fillRect/>
              </a:stretch>
            </p:blipFill>
            <p:spPr>
              <a:xfrm>
                <a:off x="314468" y="1013706"/>
                <a:ext cx="6410233" cy="5389545"/>
              </a:xfrm>
              <a:prstGeom prst="rect">
                <a:avLst/>
              </a:prstGeom>
            </p:spPr>
          </p:pic>
          <p:sp>
            <p:nvSpPr>
              <p:cNvPr id="21" name="Rectangle 20">
                <a:extLst>
                  <a:ext uri="{FF2B5EF4-FFF2-40B4-BE49-F238E27FC236}">
                    <a16:creationId xmlns:a16="http://schemas.microsoft.com/office/drawing/2014/main" id="{A3C5146D-BEDC-4241-98BE-F85F035FA90E}"/>
                  </a:ext>
                </a:extLst>
              </p:cNvPr>
              <p:cNvSpPr/>
              <p:nvPr/>
            </p:nvSpPr>
            <p:spPr>
              <a:xfrm>
                <a:off x="3108960" y="1071415"/>
                <a:ext cx="3657600" cy="244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5EC6F9D5-DC0B-4448-BFF1-18810530BB98}"/>
                </a:ext>
              </a:extLst>
            </p:cNvPr>
            <p:cNvSpPr txBox="1"/>
            <p:nvPr/>
          </p:nvSpPr>
          <p:spPr>
            <a:xfrm>
              <a:off x="325758" y="1071415"/>
              <a:ext cx="2589076" cy="276999"/>
            </a:xfrm>
            <a:prstGeom prst="rect">
              <a:avLst/>
            </a:prstGeom>
            <a:solidFill>
              <a:srgbClr val="6DD0F6"/>
            </a:solid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Shape</a:t>
              </a:r>
            </a:p>
          </p:txBody>
        </p:sp>
        <p:sp>
          <p:nvSpPr>
            <p:cNvPr id="19" name="TextBox 18">
              <a:extLst>
                <a:ext uri="{FF2B5EF4-FFF2-40B4-BE49-F238E27FC236}">
                  <a16:creationId xmlns:a16="http://schemas.microsoft.com/office/drawing/2014/main" id="{8C1F8AC9-5774-44CD-B578-2DDFA049E02B}"/>
                </a:ext>
              </a:extLst>
            </p:cNvPr>
            <p:cNvSpPr txBox="1"/>
            <p:nvPr/>
          </p:nvSpPr>
          <p:spPr>
            <a:xfrm>
              <a:off x="370170" y="1945651"/>
              <a:ext cx="2373030" cy="430887"/>
            </a:xfrm>
            <a:prstGeom prst="rect">
              <a:avLst/>
            </a:prstGeom>
            <a:solidFill>
              <a:srgbClr val="D4EFFC"/>
            </a:solidFill>
          </p:spPr>
          <p:txBody>
            <a:bodyPr wrap="square" rtlCol="0">
              <a:spAutoFit/>
            </a:bodyPr>
            <a:lstStyle/>
            <a:p>
              <a:r>
                <a:rPr lang="en-US" sz="1100" dirty="0">
                  <a:latin typeface="Times New Roman" panose="02020603050405020304" pitchFamily="18" charset="0"/>
                  <a:cs typeface="Times New Roman" panose="02020603050405020304" pitchFamily="18" charset="0"/>
                </a:rPr>
                <a:t>#Shape()</a:t>
              </a:r>
            </a:p>
            <a:p>
              <a:r>
                <a:rPr lang="en-US" sz="1100" dirty="0">
                  <a:latin typeface="Times New Roman" panose="02020603050405020304" pitchFamily="18" charset="0"/>
                  <a:cs typeface="Times New Roman" panose="02020603050405020304" pitchFamily="18" charset="0"/>
                </a:rPr>
                <a:t>#Shape(</a:t>
              </a:r>
              <a:r>
                <a:rPr lang="en-US" sz="1100" dirty="0" err="1">
                  <a:latin typeface="Times New Roman" panose="02020603050405020304" pitchFamily="18" charset="0"/>
                  <a:cs typeface="Times New Roman" panose="02020603050405020304" pitchFamily="18" charset="0"/>
                </a:rPr>
                <a:t>color:String</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filled:boolean</a:t>
              </a:r>
              <a:r>
                <a:rPr lang="en-US" sz="1100" dirty="0">
                  <a:latin typeface="Times New Roman" panose="02020603050405020304" pitchFamily="18" charset="0"/>
                  <a:cs typeface="Times New Roman" panose="02020603050405020304" pitchFamily="18" charset="0"/>
                </a:rPr>
                <a:t>)</a:t>
              </a:r>
            </a:p>
          </p:txBody>
        </p:sp>
      </p:grpSp>
      <p:sp>
        <p:nvSpPr>
          <p:cNvPr id="3" name="Title 2"/>
          <p:cNvSpPr>
            <a:spLocks noGrp="1"/>
          </p:cNvSpPr>
          <p:nvPr>
            <p:ph type="ctrTitle"/>
          </p:nvPr>
        </p:nvSpPr>
        <p:spPr/>
        <p:txBody>
          <a:bodyPr/>
          <a:lstStyle/>
          <a:p>
            <a:r>
              <a:rPr lang="en-US" dirty="0"/>
              <a:t>Abstract Classes: Introduction</a:t>
            </a:r>
          </a:p>
        </p:txBody>
      </p:sp>
      <p:sp>
        <p:nvSpPr>
          <p:cNvPr id="4" name="Slide Number Placeholder 3"/>
          <p:cNvSpPr>
            <a:spLocks noGrp="1"/>
          </p:cNvSpPr>
          <p:nvPr>
            <p:ph type="sldNum" sz="quarter" idx="12"/>
          </p:nvPr>
        </p:nvSpPr>
        <p:spPr/>
        <p:txBody>
          <a:bodyPr/>
          <a:lstStyle/>
          <a:p>
            <a:fld id="{99AE015D-4E99-42B8-B1B4-4F7FEE987B9B}" type="slidenum">
              <a:rPr lang="en-US" smtClean="0"/>
              <a:pPr/>
              <a:t>9</a:t>
            </a:fld>
            <a:endParaRPr lang="en-US"/>
          </a:p>
        </p:txBody>
      </p:sp>
      <p:sp>
        <p:nvSpPr>
          <p:cNvPr id="2" name="Content Placeholder 1"/>
          <p:cNvSpPr>
            <a:spLocks noGrp="1"/>
          </p:cNvSpPr>
          <p:nvPr>
            <p:ph idx="1"/>
          </p:nvPr>
        </p:nvSpPr>
        <p:spPr>
          <a:xfrm>
            <a:off x="2899028" y="1071416"/>
            <a:ext cx="5900901" cy="1267748"/>
          </a:xfrm>
        </p:spPr>
        <p:txBody>
          <a:bodyPr>
            <a:normAutofit/>
          </a:bodyPr>
          <a:lstStyle/>
          <a:p>
            <a:r>
              <a:rPr lang="en-US" dirty="0" err="1">
                <a:solidFill>
                  <a:srgbClr val="FF0000"/>
                </a:solidFill>
              </a:rPr>
              <a:t>getArea</a:t>
            </a:r>
            <a:r>
              <a:rPr lang="en-US" dirty="0"/>
              <a:t>() and </a:t>
            </a:r>
            <a:r>
              <a:rPr lang="en-US" dirty="0" err="1">
                <a:solidFill>
                  <a:srgbClr val="FF0000"/>
                </a:solidFill>
              </a:rPr>
              <a:t>getPerimeter</a:t>
            </a:r>
            <a:r>
              <a:rPr lang="en-US" dirty="0"/>
              <a:t>() can not be implemented in the </a:t>
            </a:r>
            <a:r>
              <a:rPr lang="en-US" dirty="0">
                <a:solidFill>
                  <a:schemeClr val="accent5"/>
                </a:solidFill>
              </a:rPr>
              <a:t>Shape</a:t>
            </a:r>
            <a:r>
              <a:rPr lang="en-US" dirty="0"/>
              <a:t> class. </a:t>
            </a:r>
            <a:r>
              <a:rPr lang="en-US" dirty="0">
                <a:solidFill>
                  <a:srgbClr val="FFC000"/>
                </a:solidFill>
              </a:rPr>
              <a:t>Why?</a:t>
            </a:r>
          </a:p>
        </p:txBody>
      </p:sp>
      <p:sp>
        <p:nvSpPr>
          <p:cNvPr id="10" name="Rounded Rectangle 9"/>
          <p:cNvSpPr/>
          <p:nvPr/>
        </p:nvSpPr>
        <p:spPr>
          <a:xfrm>
            <a:off x="3025640" y="5771226"/>
            <a:ext cx="1637414" cy="340242"/>
          </a:xfrm>
          <a:prstGeom prst="roundRect">
            <a:avLst/>
          </a:prstGeom>
          <a:noFill/>
          <a:ln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
          <p:cNvSpPr txBox="1">
            <a:spLocks/>
          </p:cNvSpPr>
          <p:nvPr/>
        </p:nvSpPr>
        <p:spPr>
          <a:xfrm>
            <a:off x="2981750" y="2487071"/>
            <a:ext cx="5803891" cy="9899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2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100000"/>
              </a:lnSpc>
              <a:spcBef>
                <a:spcPts val="12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100000"/>
              </a:lnSpc>
              <a:spcBef>
                <a:spcPts val="12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100000"/>
              </a:lnSpc>
              <a:spcBef>
                <a:spcPts val="12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dirty="0"/>
              <a:t>Their implementation depends on the specific type of shape object.</a:t>
            </a:r>
          </a:p>
        </p:txBody>
      </p:sp>
      <p:sp>
        <p:nvSpPr>
          <p:cNvPr id="12" name="Content Placeholder 1"/>
          <p:cNvSpPr txBox="1">
            <a:spLocks/>
          </p:cNvSpPr>
          <p:nvPr/>
        </p:nvSpPr>
        <p:spPr>
          <a:xfrm flipH="1">
            <a:off x="6474242" y="3606071"/>
            <a:ext cx="2355289" cy="1783882"/>
          </a:xfrm>
          <a:prstGeom prst="teardrop">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100000"/>
              </a:lnSpc>
              <a:spcBef>
                <a:spcPts val="12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100000"/>
              </a:lnSpc>
              <a:spcBef>
                <a:spcPts val="12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100000"/>
              </a:lnSpc>
              <a:spcBef>
                <a:spcPts val="12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100000"/>
              </a:lnSpc>
              <a:spcBef>
                <a:spcPts val="12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n-US" sz="1800" dirty="0"/>
              <a:t>They are abstract methods</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9679" y="1864773"/>
            <a:ext cx="528670" cy="528670"/>
          </a:xfrm>
          <a:prstGeom prst="rect">
            <a:avLst/>
          </a:prstGeom>
        </p:spPr>
      </p:pic>
      <p:sp>
        <p:nvSpPr>
          <p:cNvPr id="22" name="Rounded Rectangle 8">
            <a:extLst>
              <a:ext uri="{FF2B5EF4-FFF2-40B4-BE49-F238E27FC236}">
                <a16:creationId xmlns:a16="http://schemas.microsoft.com/office/drawing/2014/main" id="{72138ED2-9907-46A1-8FF0-5EDED69B7242}"/>
              </a:ext>
            </a:extLst>
          </p:cNvPr>
          <p:cNvSpPr/>
          <p:nvPr/>
        </p:nvSpPr>
        <p:spPr>
          <a:xfrm>
            <a:off x="404037" y="5295014"/>
            <a:ext cx="1637414" cy="340242"/>
          </a:xfrm>
          <a:prstGeom prst="roundRect">
            <a:avLst/>
          </a:prstGeom>
          <a:noFill/>
          <a:ln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419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d="http://www.w3.org/2001/XMLSchema" xmlns:xsi="http://www.w3.org/2001/XMLSchema-instance" xmlns="http://www.boldonjames.com/2008/01/sie/internal/label" sislVersion="0" policy="f9677ce1-080b-4051-a037-2610debe14cb" origin="userSelected">
  <element uid="id_classification_nonbusiness" value=""/>
</sisl>
</file>

<file path=customXml/itemProps1.xml><?xml version="1.0" encoding="utf-8"?>
<ds:datastoreItem xmlns:ds="http://schemas.openxmlformats.org/officeDocument/2006/customXml" ds:itemID="{B96796F9-C9EB-4401-83DB-E9146350B408}">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Office Theme</Template>
  <TotalTime>6660</TotalTime>
  <Words>6147</Words>
  <Application>Microsoft Office PowerPoint</Application>
  <PresentationFormat>On-screen Show (4:3)</PresentationFormat>
  <Paragraphs>941</Paragraphs>
  <Slides>62</Slides>
  <Notes>62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62</vt:i4>
      </vt:variant>
    </vt:vector>
  </HeadingPairs>
  <TitlesOfParts>
    <vt:vector size="73" baseType="lpstr">
      <vt:lpstr>Arial</vt:lpstr>
      <vt:lpstr>Calibri</vt:lpstr>
      <vt:lpstr>Cambria Math</vt:lpstr>
      <vt:lpstr>Comic Sans MS</vt:lpstr>
      <vt:lpstr>Consolas</vt:lpstr>
      <vt:lpstr>Courier New</vt:lpstr>
      <vt:lpstr>Garamond</vt:lpstr>
      <vt:lpstr>Monotype Sorts</vt:lpstr>
      <vt:lpstr>Times New Roman</vt:lpstr>
      <vt:lpstr>Trebuchet MS</vt:lpstr>
      <vt:lpstr>Office Theme</vt:lpstr>
      <vt:lpstr>Module 6: Abstract Classes &amp; Interfaces</vt:lpstr>
      <vt:lpstr>Motivation</vt:lpstr>
      <vt:lpstr>Motivation</vt:lpstr>
      <vt:lpstr>Motivation</vt:lpstr>
      <vt:lpstr>Motivation</vt:lpstr>
      <vt:lpstr>Objectives</vt:lpstr>
      <vt:lpstr>Abstract Classes: Introduction</vt:lpstr>
      <vt:lpstr>Abstract Classes: Introduction</vt:lpstr>
      <vt:lpstr>Abstract Classes: Introduction</vt:lpstr>
      <vt:lpstr>Abstract Classes: Introduction</vt:lpstr>
      <vt:lpstr>Abstract Classes: Example(1)</vt:lpstr>
      <vt:lpstr>Abstract Classes: Example(1) - GeometricObject class</vt:lpstr>
      <vt:lpstr>Abstract Classes: Example(1) - Circle and Rectangle Classes</vt:lpstr>
      <vt:lpstr>Abstract Classes: Example(1) - Test Class</vt:lpstr>
      <vt:lpstr>Abstract Methods (1/3)</vt:lpstr>
      <vt:lpstr>Abstract Methods (2/3)</vt:lpstr>
      <vt:lpstr>Abstract Methods (3/3)</vt:lpstr>
      <vt:lpstr>Abstract Classes (1/4)</vt:lpstr>
      <vt:lpstr>Abstract Classes (2/4)</vt:lpstr>
      <vt:lpstr>Abstract Classes (3/4)</vt:lpstr>
      <vt:lpstr>Abstract Classes (4/4)</vt:lpstr>
      <vt:lpstr>Popup-Question(1) </vt:lpstr>
      <vt:lpstr>Case Study 1: The Abstract Number Class</vt:lpstr>
      <vt:lpstr>Case Study 1: Wrapper Classes</vt:lpstr>
      <vt:lpstr>Case Study 1: Wrapper Classes</vt:lpstr>
      <vt:lpstr>Case Study 1: Wrapper Classes Objects</vt:lpstr>
      <vt:lpstr>Case Study 1: Example</vt:lpstr>
      <vt:lpstr>Interfaces</vt:lpstr>
      <vt:lpstr>Introduction </vt:lpstr>
      <vt:lpstr>Motivation(1)</vt:lpstr>
      <vt:lpstr>Motivation(2)</vt:lpstr>
      <vt:lpstr>Objectives</vt:lpstr>
      <vt:lpstr>Interface Definition</vt:lpstr>
      <vt:lpstr>What is an interface?</vt:lpstr>
      <vt:lpstr>Similarity between Interfaces and Classes</vt:lpstr>
      <vt:lpstr>Interfaces: Example(1)</vt:lpstr>
      <vt:lpstr>Interfaces: Example(2)</vt:lpstr>
      <vt:lpstr>Interfaces: Example(2)</vt:lpstr>
      <vt:lpstr>Modifiers in Interfaces</vt:lpstr>
      <vt:lpstr>Extending an Interface</vt:lpstr>
      <vt:lpstr>Default and Static Methods</vt:lpstr>
      <vt:lpstr>Popup-Question(1)</vt:lpstr>
      <vt:lpstr>Popup-Question(2)</vt:lpstr>
      <vt:lpstr>Popup-Question(3):</vt:lpstr>
      <vt:lpstr>The Comparable Interface(1)</vt:lpstr>
      <vt:lpstr>The Comparable Interface(2)</vt:lpstr>
      <vt:lpstr>Generic sort Method</vt:lpstr>
      <vt:lpstr>Defining Classes to Implement Comparable</vt:lpstr>
      <vt:lpstr>The Cloneable Interface(1)</vt:lpstr>
      <vt:lpstr>Examples</vt:lpstr>
      <vt:lpstr>The Clone Method</vt:lpstr>
      <vt:lpstr>The Cloneable Interface: Example</vt:lpstr>
      <vt:lpstr>Shallow vs. Deep Copy</vt:lpstr>
      <vt:lpstr>Shallow vs. Deep Copy: Implementation</vt:lpstr>
      <vt:lpstr>Implementing Multiple Interfaces</vt:lpstr>
      <vt:lpstr>Comparison of Concrete Classes, Abstract Classes, and Interfaces</vt:lpstr>
      <vt:lpstr>Class-Design Guidelines: Encapsulation </vt:lpstr>
      <vt:lpstr>Class-Design Guidelines: Instance vs. Static</vt:lpstr>
      <vt:lpstr>Class-Design Guidelines: Clarity and Reuse </vt:lpstr>
      <vt:lpstr>Class-Design Guidelines: Cohesion </vt:lpstr>
      <vt:lpstr>Class-Design Guidelines:</vt:lpstr>
      <vt:lpstr>Class-Design Guidelines: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Rashad Ahmed Othman</dc:creator>
  <cp:lastModifiedBy>Yahya Mohammad Garout</cp:lastModifiedBy>
  <cp:revision>1515</cp:revision>
  <dcterms:created xsi:type="dcterms:W3CDTF">2020-12-20T14:03:41Z</dcterms:created>
  <dcterms:modified xsi:type="dcterms:W3CDTF">2022-09-24T09:48:37Z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fcb8790b-3c49-4d08-be86-01aa4deff883</vt:lpwstr>
  </property>
  <property fmtid="{D5CDD505-2E9C-101B-9397-08002B2CF9AE}" pid="3" name="bjClsUserRVM">
    <vt:lpwstr>[]</vt:lpwstr>
  </property>
  <property fmtid="{D5CDD505-2E9C-101B-9397-08002B2CF9AE}" pid="4" name="bjSaver">
    <vt:lpwstr>fu0dv9rnluInsNnD9ZD5YBRjU2JporR1</vt:lpwstr>
  </property>
  <property fmtid="{D5CDD505-2E9C-101B-9397-08002B2CF9AE}" pid="5" name="bjDocumentLabelXML">
    <vt:lpwstr>&lt;?xml version="1.0" encoding="us-ascii"?&gt;&lt;sisl xmlns:xsd="http://www.w3.org/2001/XMLSchema" xmlns:xsi="http://www.w3.org/2001/XMLSchema-instance" sislVersion="0" policy="f9677ce1-080b-4051-a037-2610debe14cb" origin="userSelected" xmlns="http://www.boldonj</vt:lpwstr>
  </property>
  <property fmtid="{D5CDD505-2E9C-101B-9397-08002B2CF9AE}" pid="6" name="bjDocumentLabelXML-0">
    <vt:lpwstr>ames.com/2008/01/sie/internal/label"&gt;&lt;element uid="id_classification_nonbusiness" value="" /&gt;&lt;/sisl&gt;</vt:lpwstr>
  </property>
  <property fmtid="{D5CDD505-2E9C-101B-9397-08002B2CF9AE}" pid="7" name="bjDocumentSecurityLabel">
    <vt:lpwstr>Public</vt:lpwstr>
  </property>
</Properties>
</file>